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62" r:id="rId5"/>
    <p:sldId id="261" r:id="rId6"/>
    <p:sldId id="265" r:id="rId7"/>
    <p:sldId id="266" r:id="rId8"/>
    <p:sldId id="267" r:id="rId9"/>
    <p:sldId id="268" r:id="rId10"/>
    <p:sldId id="269" r:id="rId11"/>
    <p:sldId id="272" r:id="rId12"/>
    <p:sldId id="271" r:id="rId13"/>
    <p:sldId id="259"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9A2A92"/>
    <a:srgbClr val="B531AC"/>
    <a:srgbClr val="C40000"/>
    <a:srgbClr val="3E70FC"/>
    <a:srgbClr val="2A02BE"/>
    <a:srgbClr val="66CCFF"/>
    <a:srgbClr val="F66400"/>
    <a:srgbClr val="99CC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38" autoAdjust="0"/>
  </p:normalViewPr>
  <p:slideViewPr>
    <p:cSldViewPr snapToGrid="0">
      <p:cViewPr varScale="1">
        <p:scale>
          <a:sx n="111" d="100"/>
          <a:sy n="111" d="100"/>
        </p:scale>
        <p:origin x="55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BCBFB9A-80BE-4BBB-B0DE-F952254AE0BB}" type="datetimeFigureOut">
              <a:rPr lang="en-GB" smtClean="0"/>
              <a:t>09/02/2026</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80A1F1E-DDD6-468D-9251-D300DE0DD3C2}" type="slidenum">
              <a:rPr lang="en-GB" smtClean="0"/>
              <a:t>‹#›</a:t>
            </a:fld>
            <a:endParaRPr lang="en-GB" dirty="0"/>
          </a:p>
        </p:txBody>
      </p:sp>
    </p:spTree>
    <p:extLst>
      <p:ext uri="{BB962C8B-B14F-4D97-AF65-F5344CB8AC3E}">
        <p14:creationId xmlns:p14="http://schemas.microsoft.com/office/powerpoint/2010/main" val="214549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80A1F1E-DDD6-468D-9251-D300DE0DD3C2}" type="slidenum">
              <a:rPr lang="en-GB" smtClean="0"/>
              <a:t>1</a:t>
            </a:fld>
            <a:endParaRPr lang="en-GB" dirty="0"/>
          </a:p>
        </p:txBody>
      </p:sp>
    </p:spTree>
    <p:extLst>
      <p:ext uri="{BB962C8B-B14F-4D97-AF65-F5344CB8AC3E}">
        <p14:creationId xmlns:p14="http://schemas.microsoft.com/office/powerpoint/2010/main" val="383802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80A1F1E-DDD6-468D-9251-D300DE0DD3C2}" type="slidenum">
              <a:rPr lang="en-GB" smtClean="0"/>
              <a:t>2</a:t>
            </a:fld>
            <a:endParaRPr lang="en-GB" dirty="0"/>
          </a:p>
        </p:txBody>
      </p:sp>
    </p:spTree>
    <p:extLst>
      <p:ext uri="{BB962C8B-B14F-4D97-AF65-F5344CB8AC3E}">
        <p14:creationId xmlns:p14="http://schemas.microsoft.com/office/powerpoint/2010/main" val="559045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80A1F1E-DDD6-468D-9251-D300DE0DD3C2}" type="slidenum">
              <a:rPr lang="en-GB" smtClean="0"/>
              <a:t>5</a:t>
            </a:fld>
            <a:endParaRPr lang="en-GB" dirty="0"/>
          </a:p>
        </p:txBody>
      </p:sp>
    </p:spTree>
    <p:extLst>
      <p:ext uri="{BB962C8B-B14F-4D97-AF65-F5344CB8AC3E}">
        <p14:creationId xmlns:p14="http://schemas.microsoft.com/office/powerpoint/2010/main" val="2814053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80A1F1E-DDD6-468D-9251-D300DE0DD3C2}" type="slidenum">
              <a:rPr lang="en-GB" smtClean="0"/>
              <a:t>6</a:t>
            </a:fld>
            <a:endParaRPr lang="en-GB" dirty="0"/>
          </a:p>
        </p:txBody>
      </p:sp>
    </p:spTree>
    <p:extLst>
      <p:ext uri="{BB962C8B-B14F-4D97-AF65-F5344CB8AC3E}">
        <p14:creationId xmlns:p14="http://schemas.microsoft.com/office/powerpoint/2010/main" val="2694998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2B587-A98F-1FDE-8D38-D29E2BBEF5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474FC2A-A3B0-072E-5287-1293B8B235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3CBCAB-0524-61CE-EC33-9CD985502D3F}"/>
              </a:ext>
            </a:extLst>
          </p:cNvPr>
          <p:cNvSpPr>
            <a:spLocks noGrp="1"/>
          </p:cNvSpPr>
          <p:nvPr>
            <p:ph type="dt" sz="half" idx="10"/>
          </p:nvPr>
        </p:nvSpPr>
        <p:spPr/>
        <p:txBody>
          <a:bodyPr/>
          <a:lstStyle/>
          <a:p>
            <a:fld id="{C20D486A-C9DD-41B2-8A21-AF281A26CA96}" type="datetimeFigureOut">
              <a:rPr lang="en-GB" smtClean="0"/>
              <a:t>09/02/2026</a:t>
            </a:fld>
            <a:endParaRPr lang="en-GB" dirty="0"/>
          </a:p>
        </p:txBody>
      </p:sp>
      <p:sp>
        <p:nvSpPr>
          <p:cNvPr id="5" name="Footer Placeholder 4">
            <a:extLst>
              <a:ext uri="{FF2B5EF4-FFF2-40B4-BE49-F238E27FC236}">
                <a16:creationId xmlns:a16="http://schemas.microsoft.com/office/drawing/2014/main" id="{57A408C1-C32B-FF01-1BA8-8D4958C573E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34558E4-6665-F1A3-BB84-3BC6985542FF}"/>
              </a:ext>
            </a:extLst>
          </p:cNvPr>
          <p:cNvSpPr>
            <a:spLocks noGrp="1"/>
          </p:cNvSpPr>
          <p:nvPr>
            <p:ph type="sldNum" sz="quarter" idx="12"/>
          </p:nvPr>
        </p:nvSpPr>
        <p:spPr/>
        <p:txBody>
          <a:bodyPr/>
          <a:lstStyle/>
          <a:p>
            <a:fld id="{A7E5FD48-7685-4FAF-996F-03228C2521FE}" type="slidenum">
              <a:rPr lang="en-GB" smtClean="0"/>
              <a:t>‹#›</a:t>
            </a:fld>
            <a:endParaRPr lang="en-GB" dirty="0"/>
          </a:p>
        </p:txBody>
      </p:sp>
    </p:spTree>
    <p:extLst>
      <p:ext uri="{BB962C8B-B14F-4D97-AF65-F5344CB8AC3E}">
        <p14:creationId xmlns:p14="http://schemas.microsoft.com/office/powerpoint/2010/main" val="93805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531A-9144-09C7-4C58-DBEA7E6DB3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C048FE-6BEA-23A8-5591-1180040E6E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FE430A8-6AA9-219D-75F8-130A3B1E5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726E33-D0B1-F0CE-A2EF-39F223583F1B}"/>
              </a:ext>
            </a:extLst>
          </p:cNvPr>
          <p:cNvSpPr>
            <a:spLocks noGrp="1"/>
          </p:cNvSpPr>
          <p:nvPr>
            <p:ph type="dt" sz="half" idx="10"/>
          </p:nvPr>
        </p:nvSpPr>
        <p:spPr/>
        <p:txBody>
          <a:bodyPr/>
          <a:lstStyle/>
          <a:p>
            <a:fld id="{C20D486A-C9DD-41B2-8A21-AF281A26CA96}" type="datetimeFigureOut">
              <a:rPr lang="en-GB" smtClean="0"/>
              <a:t>09/02/2026</a:t>
            </a:fld>
            <a:endParaRPr lang="en-GB" dirty="0"/>
          </a:p>
        </p:txBody>
      </p:sp>
      <p:sp>
        <p:nvSpPr>
          <p:cNvPr id="6" name="Footer Placeholder 5">
            <a:extLst>
              <a:ext uri="{FF2B5EF4-FFF2-40B4-BE49-F238E27FC236}">
                <a16:creationId xmlns:a16="http://schemas.microsoft.com/office/drawing/2014/main" id="{9F53F061-ACA6-1E89-5E7B-E3E75CD79D8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B59A050-DA93-417E-FCB9-966B1F458AFC}"/>
              </a:ext>
            </a:extLst>
          </p:cNvPr>
          <p:cNvSpPr>
            <a:spLocks noGrp="1"/>
          </p:cNvSpPr>
          <p:nvPr>
            <p:ph type="sldNum" sz="quarter" idx="12"/>
          </p:nvPr>
        </p:nvSpPr>
        <p:spPr/>
        <p:txBody>
          <a:bodyPr/>
          <a:lstStyle/>
          <a:p>
            <a:fld id="{A7E5FD48-7685-4FAF-996F-03228C2521FE}" type="slidenum">
              <a:rPr lang="en-GB" smtClean="0"/>
              <a:t>‹#›</a:t>
            </a:fld>
            <a:endParaRPr lang="en-GB" dirty="0"/>
          </a:p>
        </p:txBody>
      </p:sp>
    </p:spTree>
    <p:extLst>
      <p:ext uri="{BB962C8B-B14F-4D97-AF65-F5344CB8AC3E}">
        <p14:creationId xmlns:p14="http://schemas.microsoft.com/office/powerpoint/2010/main" val="306266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EB3D-C04C-5047-E6E6-3E0710934C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32595-2B01-A716-F68B-1D1D3C4DA3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6B3E26-520F-00B5-F3F2-BA96AC502A62}"/>
              </a:ext>
            </a:extLst>
          </p:cNvPr>
          <p:cNvSpPr>
            <a:spLocks noGrp="1"/>
          </p:cNvSpPr>
          <p:nvPr>
            <p:ph type="dt" sz="half" idx="10"/>
          </p:nvPr>
        </p:nvSpPr>
        <p:spPr/>
        <p:txBody>
          <a:bodyPr/>
          <a:lstStyle/>
          <a:p>
            <a:fld id="{C20D486A-C9DD-41B2-8A21-AF281A26CA96}" type="datetimeFigureOut">
              <a:rPr lang="en-GB" smtClean="0"/>
              <a:t>09/02/2026</a:t>
            </a:fld>
            <a:endParaRPr lang="en-GB" dirty="0"/>
          </a:p>
        </p:txBody>
      </p:sp>
      <p:sp>
        <p:nvSpPr>
          <p:cNvPr id="5" name="Footer Placeholder 4">
            <a:extLst>
              <a:ext uri="{FF2B5EF4-FFF2-40B4-BE49-F238E27FC236}">
                <a16:creationId xmlns:a16="http://schemas.microsoft.com/office/drawing/2014/main" id="{467DF012-6EFC-1D88-BA47-238A6BACFB3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3454065-C66C-5E6F-057E-9C2CBEB1CEBD}"/>
              </a:ext>
            </a:extLst>
          </p:cNvPr>
          <p:cNvSpPr>
            <a:spLocks noGrp="1"/>
          </p:cNvSpPr>
          <p:nvPr>
            <p:ph type="sldNum" sz="quarter" idx="12"/>
          </p:nvPr>
        </p:nvSpPr>
        <p:spPr/>
        <p:txBody>
          <a:bodyPr/>
          <a:lstStyle/>
          <a:p>
            <a:fld id="{A7E5FD48-7685-4FAF-996F-03228C2521FE}" type="slidenum">
              <a:rPr lang="en-GB" smtClean="0"/>
              <a:t>‹#›</a:t>
            </a:fld>
            <a:endParaRPr lang="en-GB" dirty="0"/>
          </a:p>
        </p:txBody>
      </p:sp>
    </p:spTree>
    <p:extLst>
      <p:ext uri="{BB962C8B-B14F-4D97-AF65-F5344CB8AC3E}">
        <p14:creationId xmlns:p14="http://schemas.microsoft.com/office/powerpoint/2010/main" val="4237639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2954A4-9687-908C-74D6-CBBDBF530F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972CA6-1F39-FAC2-AD57-9643FBE656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F50041-EC6A-774D-140A-E485F4A3520F}"/>
              </a:ext>
            </a:extLst>
          </p:cNvPr>
          <p:cNvSpPr>
            <a:spLocks noGrp="1"/>
          </p:cNvSpPr>
          <p:nvPr>
            <p:ph type="dt" sz="half" idx="10"/>
          </p:nvPr>
        </p:nvSpPr>
        <p:spPr/>
        <p:txBody>
          <a:bodyPr/>
          <a:lstStyle/>
          <a:p>
            <a:fld id="{C20D486A-C9DD-41B2-8A21-AF281A26CA96}" type="datetimeFigureOut">
              <a:rPr lang="en-GB" smtClean="0"/>
              <a:t>09/02/2026</a:t>
            </a:fld>
            <a:endParaRPr lang="en-GB" dirty="0"/>
          </a:p>
        </p:txBody>
      </p:sp>
      <p:sp>
        <p:nvSpPr>
          <p:cNvPr id="5" name="Footer Placeholder 4">
            <a:extLst>
              <a:ext uri="{FF2B5EF4-FFF2-40B4-BE49-F238E27FC236}">
                <a16:creationId xmlns:a16="http://schemas.microsoft.com/office/drawing/2014/main" id="{1B0B5F5A-9ADF-92AE-5830-5B632D2B911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20FF79D-DCF6-053C-980F-D0F8D34EAB84}"/>
              </a:ext>
            </a:extLst>
          </p:cNvPr>
          <p:cNvSpPr>
            <a:spLocks noGrp="1"/>
          </p:cNvSpPr>
          <p:nvPr>
            <p:ph type="sldNum" sz="quarter" idx="12"/>
          </p:nvPr>
        </p:nvSpPr>
        <p:spPr/>
        <p:txBody>
          <a:bodyPr/>
          <a:lstStyle/>
          <a:p>
            <a:fld id="{A7E5FD48-7685-4FAF-996F-03228C2521FE}" type="slidenum">
              <a:rPr lang="en-GB" smtClean="0"/>
              <a:t>‹#›</a:t>
            </a:fld>
            <a:endParaRPr lang="en-GB" dirty="0"/>
          </a:p>
        </p:txBody>
      </p:sp>
    </p:spTree>
    <p:extLst>
      <p:ext uri="{BB962C8B-B14F-4D97-AF65-F5344CB8AC3E}">
        <p14:creationId xmlns:p14="http://schemas.microsoft.com/office/powerpoint/2010/main" val="392439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CDF1-8787-9FFD-C660-971ADA9546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641E5D-DD00-DCE1-B32A-40787065F1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8F1930-60D6-71AA-F1ED-E8E553F228EF}"/>
              </a:ext>
            </a:extLst>
          </p:cNvPr>
          <p:cNvSpPr>
            <a:spLocks noGrp="1"/>
          </p:cNvSpPr>
          <p:nvPr>
            <p:ph type="dt" sz="half" idx="10"/>
          </p:nvPr>
        </p:nvSpPr>
        <p:spPr/>
        <p:txBody>
          <a:bodyPr/>
          <a:lstStyle/>
          <a:p>
            <a:fld id="{C20D486A-C9DD-41B2-8A21-AF281A26CA96}" type="datetimeFigureOut">
              <a:rPr lang="en-GB" smtClean="0"/>
              <a:t>09/02/2026</a:t>
            </a:fld>
            <a:endParaRPr lang="en-GB" dirty="0"/>
          </a:p>
        </p:txBody>
      </p:sp>
      <p:sp>
        <p:nvSpPr>
          <p:cNvPr id="5" name="Footer Placeholder 4">
            <a:extLst>
              <a:ext uri="{FF2B5EF4-FFF2-40B4-BE49-F238E27FC236}">
                <a16:creationId xmlns:a16="http://schemas.microsoft.com/office/drawing/2014/main" id="{B146B082-1CC0-0737-4C93-5805A5B092D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37422D7-A1EE-1E02-812C-346085203CB3}"/>
              </a:ext>
            </a:extLst>
          </p:cNvPr>
          <p:cNvSpPr>
            <a:spLocks noGrp="1"/>
          </p:cNvSpPr>
          <p:nvPr>
            <p:ph type="sldNum" sz="quarter" idx="12"/>
          </p:nvPr>
        </p:nvSpPr>
        <p:spPr/>
        <p:txBody>
          <a:bodyPr/>
          <a:lstStyle/>
          <a:p>
            <a:fld id="{A7E5FD48-7685-4FAF-996F-03228C2521FE}" type="slidenum">
              <a:rPr lang="en-GB" smtClean="0"/>
              <a:t>‹#›</a:t>
            </a:fld>
            <a:endParaRPr lang="en-GB" dirty="0"/>
          </a:p>
        </p:txBody>
      </p:sp>
    </p:spTree>
    <p:extLst>
      <p:ext uri="{BB962C8B-B14F-4D97-AF65-F5344CB8AC3E}">
        <p14:creationId xmlns:p14="http://schemas.microsoft.com/office/powerpoint/2010/main" val="802620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71E8C-E5EB-982F-B638-C10FF421B35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E1216-792F-5829-EECB-58D44D3F0B7D}"/>
              </a:ext>
            </a:extLst>
          </p:cNvPr>
          <p:cNvSpPr>
            <a:spLocks noGrp="1"/>
          </p:cNvSpPr>
          <p:nvPr>
            <p:ph type="dt" sz="half" idx="10"/>
          </p:nvPr>
        </p:nvSpPr>
        <p:spPr/>
        <p:txBody>
          <a:bodyPr/>
          <a:lstStyle/>
          <a:p>
            <a:fld id="{C20D486A-C9DD-41B2-8A21-AF281A26CA96}" type="datetimeFigureOut">
              <a:rPr lang="en-GB" smtClean="0"/>
              <a:t>09/02/2026</a:t>
            </a:fld>
            <a:endParaRPr lang="en-GB" dirty="0"/>
          </a:p>
        </p:txBody>
      </p:sp>
      <p:sp>
        <p:nvSpPr>
          <p:cNvPr id="4" name="Footer Placeholder 3">
            <a:extLst>
              <a:ext uri="{FF2B5EF4-FFF2-40B4-BE49-F238E27FC236}">
                <a16:creationId xmlns:a16="http://schemas.microsoft.com/office/drawing/2014/main" id="{7D924369-D634-BBE0-74EE-FEC0986B01C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C6972F1E-D90D-40E8-55D5-86C2FA143EF5}"/>
              </a:ext>
            </a:extLst>
          </p:cNvPr>
          <p:cNvSpPr>
            <a:spLocks noGrp="1"/>
          </p:cNvSpPr>
          <p:nvPr>
            <p:ph type="sldNum" sz="quarter" idx="12"/>
          </p:nvPr>
        </p:nvSpPr>
        <p:spPr/>
        <p:txBody>
          <a:bodyPr/>
          <a:lstStyle/>
          <a:p>
            <a:fld id="{A7E5FD48-7685-4FAF-996F-03228C2521FE}" type="slidenum">
              <a:rPr lang="en-GB" smtClean="0"/>
              <a:t>‹#›</a:t>
            </a:fld>
            <a:endParaRPr lang="en-GB" dirty="0"/>
          </a:p>
        </p:txBody>
      </p:sp>
    </p:spTree>
    <p:extLst>
      <p:ext uri="{BB962C8B-B14F-4D97-AF65-F5344CB8AC3E}">
        <p14:creationId xmlns:p14="http://schemas.microsoft.com/office/powerpoint/2010/main" val="1875100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E2EAD-FAA3-1760-6126-E2276F9C22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8744D27-9B37-0ABA-9A09-F1DC1142B8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9A441F-EAEC-FD98-68B7-D239C28D2ECF}"/>
              </a:ext>
            </a:extLst>
          </p:cNvPr>
          <p:cNvSpPr>
            <a:spLocks noGrp="1"/>
          </p:cNvSpPr>
          <p:nvPr>
            <p:ph type="dt" sz="half" idx="10"/>
          </p:nvPr>
        </p:nvSpPr>
        <p:spPr/>
        <p:txBody>
          <a:bodyPr/>
          <a:lstStyle/>
          <a:p>
            <a:fld id="{C20D486A-C9DD-41B2-8A21-AF281A26CA96}" type="datetimeFigureOut">
              <a:rPr lang="en-GB" smtClean="0"/>
              <a:t>09/02/2026</a:t>
            </a:fld>
            <a:endParaRPr lang="en-GB" dirty="0"/>
          </a:p>
        </p:txBody>
      </p:sp>
      <p:sp>
        <p:nvSpPr>
          <p:cNvPr id="5" name="Footer Placeholder 4">
            <a:extLst>
              <a:ext uri="{FF2B5EF4-FFF2-40B4-BE49-F238E27FC236}">
                <a16:creationId xmlns:a16="http://schemas.microsoft.com/office/drawing/2014/main" id="{972D6ABB-6481-85E1-559E-FEBA6F106F9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6A27398-2338-59A3-CC15-63DE4F63E213}"/>
              </a:ext>
            </a:extLst>
          </p:cNvPr>
          <p:cNvSpPr>
            <a:spLocks noGrp="1"/>
          </p:cNvSpPr>
          <p:nvPr>
            <p:ph type="sldNum" sz="quarter" idx="12"/>
          </p:nvPr>
        </p:nvSpPr>
        <p:spPr/>
        <p:txBody>
          <a:bodyPr/>
          <a:lstStyle/>
          <a:p>
            <a:fld id="{A7E5FD48-7685-4FAF-996F-03228C2521FE}" type="slidenum">
              <a:rPr lang="en-GB" smtClean="0"/>
              <a:t>‹#›</a:t>
            </a:fld>
            <a:endParaRPr lang="en-GB" dirty="0"/>
          </a:p>
        </p:txBody>
      </p:sp>
    </p:spTree>
    <p:extLst>
      <p:ext uri="{BB962C8B-B14F-4D97-AF65-F5344CB8AC3E}">
        <p14:creationId xmlns:p14="http://schemas.microsoft.com/office/powerpoint/2010/main" val="152702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819BA-C726-BBDE-2510-DC65B56AF4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E5D6B0-E52E-013A-F540-745EEFBF4E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A4E6C3-0E99-1C85-E6B9-7F4F48A3AD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2F1FE7-0290-EF2A-1CE9-4763DFF9868B}"/>
              </a:ext>
            </a:extLst>
          </p:cNvPr>
          <p:cNvSpPr>
            <a:spLocks noGrp="1"/>
          </p:cNvSpPr>
          <p:nvPr>
            <p:ph type="dt" sz="half" idx="10"/>
          </p:nvPr>
        </p:nvSpPr>
        <p:spPr/>
        <p:txBody>
          <a:bodyPr/>
          <a:lstStyle/>
          <a:p>
            <a:fld id="{C20D486A-C9DD-41B2-8A21-AF281A26CA96}" type="datetimeFigureOut">
              <a:rPr lang="en-GB" smtClean="0"/>
              <a:t>09/02/2026</a:t>
            </a:fld>
            <a:endParaRPr lang="en-GB" dirty="0"/>
          </a:p>
        </p:txBody>
      </p:sp>
      <p:sp>
        <p:nvSpPr>
          <p:cNvPr id="6" name="Footer Placeholder 5">
            <a:extLst>
              <a:ext uri="{FF2B5EF4-FFF2-40B4-BE49-F238E27FC236}">
                <a16:creationId xmlns:a16="http://schemas.microsoft.com/office/drawing/2014/main" id="{563C4855-716A-B1DF-178B-A2DFF86C128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75CDAD7-C95C-1996-A8FB-F20229FF7A5C}"/>
              </a:ext>
            </a:extLst>
          </p:cNvPr>
          <p:cNvSpPr>
            <a:spLocks noGrp="1"/>
          </p:cNvSpPr>
          <p:nvPr>
            <p:ph type="sldNum" sz="quarter" idx="12"/>
          </p:nvPr>
        </p:nvSpPr>
        <p:spPr/>
        <p:txBody>
          <a:bodyPr/>
          <a:lstStyle/>
          <a:p>
            <a:fld id="{A7E5FD48-7685-4FAF-996F-03228C2521FE}" type="slidenum">
              <a:rPr lang="en-GB" smtClean="0"/>
              <a:t>‹#›</a:t>
            </a:fld>
            <a:endParaRPr lang="en-GB" dirty="0"/>
          </a:p>
        </p:txBody>
      </p:sp>
    </p:spTree>
    <p:extLst>
      <p:ext uri="{BB962C8B-B14F-4D97-AF65-F5344CB8AC3E}">
        <p14:creationId xmlns:p14="http://schemas.microsoft.com/office/powerpoint/2010/main" val="78534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B936-4F78-3D07-6FF5-3E9CDBBA34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AACA342-B6F2-1592-D996-20DB0EEA05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C38883-D2C4-E700-351A-5FBC56B72E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906183-1DF3-8B92-41E1-40DDB668A2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FD73BD-D5E7-8883-DC58-C2DA92F36B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1A09EF-A766-9572-958D-1E06B4FE5170}"/>
              </a:ext>
            </a:extLst>
          </p:cNvPr>
          <p:cNvSpPr>
            <a:spLocks noGrp="1"/>
          </p:cNvSpPr>
          <p:nvPr>
            <p:ph type="dt" sz="half" idx="10"/>
          </p:nvPr>
        </p:nvSpPr>
        <p:spPr/>
        <p:txBody>
          <a:bodyPr/>
          <a:lstStyle/>
          <a:p>
            <a:fld id="{C20D486A-C9DD-41B2-8A21-AF281A26CA96}" type="datetimeFigureOut">
              <a:rPr lang="en-GB" smtClean="0"/>
              <a:t>09/02/2026</a:t>
            </a:fld>
            <a:endParaRPr lang="en-GB" dirty="0"/>
          </a:p>
        </p:txBody>
      </p:sp>
      <p:sp>
        <p:nvSpPr>
          <p:cNvPr id="8" name="Footer Placeholder 7">
            <a:extLst>
              <a:ext uri="{FF2B5EF4-FFF2-40B4-BE49-F238E27FC236}">
                <a16:creationId xmlns:a16="http://schemas.microsoft.com/office/drawing/2014/main" id="{E80048F6-3873-1759-5FDE-79B369DF117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7EFA540-D9D3-8112-64AB-8C7747F74B93}"/>
              </a:ext>
            </a:extLst>
          </p:cNvPr>
          <p:cNvSpPr>
            <a:spLocks noGrp="1"/>
          </p:cNvSpPr>
          <p:nvPr>
            <p:ph type="sldNum" sz="quarter" idx="12"/>
          </p:nvPr>
        </p:nvSpPr>
        <p:spPr/>
        <p:txBody>
          <a:bodyPr/>
          <a:lstStyle/>
          <a:p>
            <a:fld id="{A7E5FD48-7685-4FAF-996F-03228C2521FE}" type="slidenum">
              <a:rPr lang="en-GB" smtClean="0"/>
              <a:t>‹#›</a:t>
            </a:fld>
            <a:endParaRPr lang="en-GB" dirty="0"/>
          </a:p>
        </p:txBody>
      </p:sp>
    </p:spTree>
    <p:extLst>
      <p:ext uri="{BB962C8B-B14F-4D97-AF65-F5344CB8AC3E}">
        <p14:creationId xmlns:p14="http://schemas.microsoft.com/office/powerpoint/2010/main" val="161988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A1E9F-2835-B572-45BC-2EA56D97C26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E28B3B2-9827-6075-9476-5098CFA27BB6}"/>
              </a:ext>
            </a:extLst>
          </p:cNvPr>
          <p:cNvSpPr>
            <a:spLocks noGrp="1"/>
          </p:cNvSpPr>
          <p:nvPr>
            <p:ph type="dt" sz="half" idx="10"/>
          </p:nvPr>
        </p:nvSpPr>
        <p:spPr/>
        <p:txBody>
          <a:bodyPr/>
          <a:lstStyle/>
          <a:p>
            <a:fld id="{C20D486A-C9DD-41B2-8A21-AF281A26CA96}" type="datetimeFigureOut">
              <a:rPr lang="en-GB" smtClean="0"/>
              <a:t>09/02/2026</a:t>
            </a:fld>
            <a:endParaRPr lang="en-GB" dirty="0"/>
          </a:p>
        </p:txBody>
      </p:sp>
      <p:sp>
        <p:nvSpPr>
          <p:cNvPr id="4" name="Footer Placeholder 3">
            <a:extLst>
              <a:ext uri="{FF2B5EF4-FFF2-40B4-BE49-F238E27FC236}">
                <a16:creationId xmlns:a16="http://schemas.microsoft.com/office/drawing/2014/main" id="{C1BF213B-937E-B5AF-3B56-8768A82AE06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9D862BA-2F18-522F-15C2-01C6B7856F37}"/>
              </a:ext>
            </a:extLst>
          </p:cNvPr>
          <p:cNvSpPr>
            <a:spLocks noGrp="1"/>
          </p:cNvSpPr>
          <p:nvPr>
            <p:ph type="sldNum" sz="quarter" idx="12"/>
          </p:nvPr>
        </p:nvSpPr>
        <p:spPr/>
        <p:txBody>
          <a:bodyPr/>
          <a:lstStyle/>
          <a:p>
            <a:fld id="{A7E5FD48-7685-4FAF-996F-03228C2521FE}" type="slidenum">
              <a:rPr lang="en-GB" smtClean="0"/>
              <a:t>‹#›</a:t>
            </a:fld>
            <a:endParaRPr lang="en-GB" dirty="0"/>
          </a:p>
        </p:txBody>
      </p:sp>
    </p:spTree>
    <p:extLst>
      <p:ext uri="{BB962C8B-B14F-4D97-AF65-F5344CB8AC3E}">
        <p14:creationId xmlns:p14="http://schemas.microsoft.com/office/powerpoint/2010/main" val="1158919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BC961E-0E7F-FC25-6516-598108C07446}"/>
              </a:ext>
            </a:extLst>
          </p:cNvPr>
          <p:cNvSpPr>
            <a:spLocks noGrp="1"/>
          </p:cNvSpPr>
          <p:nvPr>
            <p:ph type="dt" sz="half" idx="10"/>
          </p:nvPr>
        </p:nvSpPr>
        <p:spPr/>
        <p:txBody>
          <a:bodyPr/>
          <a:lstStyle/>
          <a:p>
            <a:fld id="{C20D486A-C9DD-41B2-8A21-AF281A26CA96}" type="datetimeFigureOut">
              <a:rPr lang="en-GB" smtClean="0"/>
              <a:t>09/02/2026</a:t>
            </a:fld>
            <a:endParaRPr lang="en-GB" dirty="0"/>
          </a:p>
        </p:txBody>
      </p:sp>
      <p:sp>
        <p:nvSpPr>
          <p:cNvPr id="3" name="Footer Placeholder 2">
            <a:extLst>
              <a:ext uri="{FF2B5EF4-FFF2-40B4-BE49-F238E27FC236}">
                <a16:creationId xmlns:a16="http://schemas.microsoft.com/office/drawing/2014/main" id="{141F841E-E601-861D-9032-996C34D7B29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2D25543-6CEA-77CD-F16B-7113B9EDE517}"/>
              </a:ext>
            </a:extLst>
          </p:cNvPr>
          <p:cNvSpPr>
            <a:spLocks noGrp="1"/>
          </p:cNvSpPr>
          <p:nvPr>
            <p:ph type="sldNum" sz="quarter" idx="12"/>
          </p:nvPr>
        </p:nvSpPr>
        <p:spPr/>
        <p:txBody>
          <a:bodyPr/>
          <a:lstStyle/>
          <a:p>
            <a:fld id="{A7E5FD48-7685-4FAF-996F-03228C2521FE}" type="slidenum">
              <a:rPr lang="en-GB" smtClean="0"/>
              <a:t>‹#›</a:t>
            </a:fld>
            <a:endParaRPr lang="en-GB" dirty="0"/>
          </a:p>
        </p:txBody>
      </p:sp>
    </p:spTree>
    <p:extLst>
      <p:ext uri="{BB962C8B-B14F-4D97-AF65-F5344CB8AC3E}">
        <p14:creationId xmlns:p14="http://schemas.microsoft.com/office/powerpoint/2010/main" val="4161630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39F01-1DDB-3CC7-88B0-A6945D3B77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65225A-D53F-2044-3BF1-0450FFD552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51275E-324F-C8A4-8F9B-BC0DF050E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962E43-B25F-F299-B194-EE28FC94D26A}"/>
              </a:ext>
            </a:extLst>
          </p:cNvPr>
          <p:cNvSpPr>
            <a:spLocks noGrp="1"/>
          </p:cNvSpPr>
          <p:nvPr>
            <p:ph type="dt" sz="half" idx="10"/>
          </p:nvPr>
        </p:nvSpPr>
        <p:spPr/>
        <p:txBody>
          <a:bodyPr/>
          <a:lstStyle/>
          <a:p>
            <a:fld id="{C20D486A-C9DD-41B2-8A21-AF281A26CA96}" type="datetimeFigureOut">
              <a:rPr lang="en-GB" smtClean="0"/>
              <a:t>09/02/2026</a:t>
            </a:fld>
            <a:endParaRPr lang="en-GB" dirty="0"/>
          </a:p>
        </p:txBody>
      </p:sp>
      <p:sp>
        <p:nvSpPr>
          <p:cNvPr id="6" name="Footer Placeholder 5">
            <a:extLst>
              <a:ext uri="{FF2B5EF4-FFF2-40B4-BE49-F238E27FC236}">
                <a16:creationId xmlns:a16="http://schemas.microsoft.com/office/drawing/2014/main" id="{ABEE1C83-4556-3B17-86CE-BED08E51629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DB2E062-FBF2-F901-1B65-C2BE18A6F0D0}"/>
              </a:ext>
            </a:extLst>
          </p:cNvPr>
          <p:cNvSpPr>
            <a:spLocks noGrp="1"/>
          </p:cNvSpPr>
          <p:nvPr>
            <p:ph type="sldNum" sz="quarter" idx="12"/>
          </p:nvPr>
        </p:nvSpPr>
        <p:spPr/>
        <p:txBody>
          <a:bodyPr/>
          <a:lstStyle/>
          <a:p>
            <a:fld id="{A7E5FD48-7685-4FAF-996F-03228C2521FE}" type="slidenum">
              <a:rPr lang="en-GB" smtClean="0"/>
              <a:t>‹#›</a:t>
            </a:fld>
            <a:endParaRPr lang="en-GB" dirty="0"/>
          </a:p>
        </p:txBody>
      </p:sp>
    </p:spTree>
    <p:extLst>
      <p:ext uri="{BB962C8B-B14F-4D97-AF65-F5344CB8AC3E}">
        <p14:creationId xmlns:p14="http://schemas.microsoft.com/office/powerpoint/2010/main" val="35383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55A7C3-9845-018E-EC5C-D3035E3965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DC5A5F-13D8-8539-DD51-C4ECF1B0B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5FFE52-2D9A-954A-184C-ACE7B04CE9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D486A-C9DD-41B2-8A21-AF281A26CA96}" type="datetimeFigureOut">
              <a:rPr lang="en-GB" smtClean="0"/>
              <a:t>09/02/2026</a:t>
            </a:fld>
            <a:endParaRPr lang="en-GB" dirty="0"/>
          </a:p>
        </p:txBody>
      </p:sp>
      <p:sp>
        <p:nvSpPr>
          <p:cNvPr id="5" name="Footer Placeholder 4">
            <a:extLst>
              <a:ext uri="{FF2B5EF4-FFF2-40B4-BE49-F238E27FC236}">
                <a16:creationId xmlns:a16="http://schemas.microsoft.com/office/drawing/2014/main" id="{C58EC926-0FB6-1A57-D7D8-1F607C671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5629B6A-582B-7D76-7F0F-4813F3FB16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5FD48-7685-4FAF-996F-03228C2521FE}" type="slidenum">
              <a:rPr lang="en-GB" smtClean="0"/>
              <a:t>‹#›</a:t>
            </a:fld>
            <a:endParaRPr lang="en-GB" dirty="0"/>
          </a:p>
        </p:txBody>
      </p:sp>
    </p:spTree>
    <p:extLst>
      <p:ext uri="{BB962C8B-B14F-4D97-AF65-F5344CB8AC3E}">
        <p14:creationId xmlns:p14="http://schemas.microsoft.com/office/powerpoint/2010/main" val="173655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naw.appawards.co.uk/event/applying-for-a-degree-apprenticeship" TargetMode="External"/><Relationship Id="rId7" Type="http://schemas.openxmlformats.org/officeDocument/2006/relationships/hyperlink" Target="https://www.hsbc.com/careers/students-and-graduates/events/hsbc---uk---how-can-i-help-my-child-navigate-their-career-options-e00057-60" TargetMode="External"/><Relationship Id="rId2" Type="http://schemas.openxmlformats.org/officeDocument/2006/relationships/hyperlink" Target="https://www.coventry.gov.uk/future-talent/apprenticeships-early-careers" TargetMode="External"/><Relationship Id="rId1" Type="http://schemas.openxmlformats.org/officeDocument/2006/relationships/slideLayout" Target="../slideLayouts/slideLayout2.xml"/><Relationship Id="rId6" Type="http://schemas.openxmlformats.org/officeDocument/2006/relationships/hyperlink" Target="https://www.surveymonkey.com/r/NAW_Law_26" TargetMode="External"/><Relationship Id="rId5" Type="http://schemas.openxmlformats.org/officeDocument/2006/relationships/hyperlink" Target="https://naw.appawards.co.uk/event/university-of-birmingham-apprentice-showcase-1" TargetMode="External"/><Relationship Id="rId10" Type="http://schemas.openxmlformats.org/officeDocument/2006/relationships/image" Target="../media/image10.png"/><Relationship Id="rId4" Type="http://schemas.openxmlformats.org/officeDocument/2006/relationships/hyperlink" Target="https://www.crowdcast.io/c/naw2026" TargetMode="External"/><Relationship Id="rId9" Type="http://schemas.openxmlformats.org/officeDocument/2006/relationships/hyperlink" Target="https://www.bbc.co.uk/bitesize/articles/z67xdnb?dm_i=3YNL,1RUCQ,9W023D,709P8,1,0,0,0"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bbc.co.uk/bitesize/articles/zt26wsg?dm_i=3YNL,1RUCQ,9W023D,709P8,1,0,0,0" TargetMode="External"/><Relationship Id="rId3" Type="http://schemas.openxmlformats.org/officeDocument/2006/relationships/hyperlink" Target="https://naw.appawards.co.uk/event/your-route-into-teaching-degree-apprenticeships-at-dmu" TargetMode="External"/><Relationship Id="rId7" Type="http://schemas.openxmlformats.org/officeDocument/2006/relationships/image" Target="../media/image11.png"/><Relationship Id="rId2" Type="http://schemas.openxmlformats.org/officeDocument/2006/relationships/hyperlink" Target="https://naw.appawards.co.uk/event/meet-the-rwt-apprenticeship-team"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hsbc.com/careers/students-and-graduates/events/hsbc---uk---national-apprenticeship-week---options-available-to-me-as-a-student-e00058-61" TargetMode="External"/><Relationship Id="rId4" Type="http://schemas.openxmlformats.org/officeDocument/2006/relationships/hyperlink" Target="https://www.unifrog.org/teacher/webinars/upcoming/1671-games-design-taster-how-creative-worlds-are-built"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bbc.co.uk/bitesize/articles/zhmtjfr?dm_i=3YNL,1RUCQ,9W023D,709P8,1,0,0,0" TargetMode="External"/><Relationship Id="rId3" Type="http://schemas.openxmlformats.org/officeDocument/2006/relationships/hyperlink" Target="https://events.teams.microsoft.com/event/99810e9c-850b-4b9f-84c7-85781fd95f60@241c1b6c-8d47-473b-93f8-d0b6b95cf845" TargetMode="External"/><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naw.appawards.co.uk/event/scottishpower-powering-futures-a-parents-guide-to-apprenticeships" TargetMode="External"/><Relationship Id="rId4" Type="http://schemas.openxmlformats.org/officeDocument/2006/relationships/hyperlink" Target="https://webapp.spotme.com/login/eventspace/apprenticeship-fair"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eventbrite.co.uk/e/national-apprenticeship-week-open-evening-shrewsbury-tickets-1979856938399"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tlevels.gov.uk/students" TargetMode="External"/><Relationship Id="rId5" Type="http://schemas.openxmlformats.org/officeDocument/2006/relationships/hyperlink" Target="https://icaew.zoom.us/webinar/register/WN_GDDcnN2RS8yuQ2pbUP0WUA#/registration" TargetMode="External"/><Relationship Id="rId4" Type="http://schemas.openxmlformats.org/officeDocument/2006/relationships/hyperlink" Target="https://www.eventbrite.co.uk/e/discover-apprenticeships-unlock-your-learning-potential-tickets-1980865621397?aff=ebdssbdestsearch&amp;_gl=1*3igoz9*_up*MQ..*_ga*MjMzMzY5NjcxLjE3NzAzNzAzNjM.*_ga_TQVES5V6SH*czE3NzAzNzAzNjIkbzEkZzAkdDE3NzAzNzAzNjIkajYwJGwwJGgw" TargetMode="External"/><Relationship Id="rId9" Type="http://schemas.openxmlformats.org/officeDocument/2006/relationships/hyperlink" Target="https://www.bbc.co.uk/bitesize/articles/zstn239?dm_i=3YNL,1RUCQ,9W023D,709P8,1,0,0,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eventbrite.co.uk/e/virgin-atlantic-apprenticeships-with-altitude-tickets-1980559816727?aff=ebdssbdestsearch&amp;_gl=1*1e9cedd*_up*MQ..*_ga*MTM5NjQxMTk0Mi4xNzcwMDIwODE1*_ga_TQVES5V6SH*czE3NzAwMjA4MTUkbzEkZzAkdDE3NzAwMjA4MTUkajYwJGwwJGgw" TargetMode="External"/><Relationship Id="rId7" Type="http://schemas.openxmlformats.org/officeDocument/2006/relationships/hyperlink" Target="https://www.bbc.co.uk/bitesize/articles/zypfxg8?dm_i=3YNL,1RUCQ,9W023D,709P8,1,0,0,0"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www.eventbrite.co.uk/e/invest-in-your-future-stand-out-get-hired-tickets-1980865105855?aff=ebdssbdestsearch&amp;_gl=1*gn87sc*_up*MQ..*_ga*MjMzMzY5NjcxLjE3NzAzNzAzNjM.*_ga_TQVES5V6SH*czE3NzAzNzAzNjIkbzEkZzAkdDE3NzAzNzAzNjIkajYwJGwwJGgw" TargetMode="External"/><Relationship Id="rId4" Type="http://schemas.openxmlformats.org/officeDocument/2006/relationships/hyperlink" Target="https://www.eventbrite.com/e/apprenticeship-information-session-ai-degree-apprenticeship-interest-tickets-1980188605424?aff=oddtdtcreator"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amazingapprenticeships.com/apprenticeships/" TargetMode="External"/><Relationship Id="rId7" Type="http://schemas.openxmlformats.org/officeDocument/2006/relationships/hyperlink" Target="https://www.bbc.co.uk/bitesize/articles/zq6q6rd" TargetMode="External"/><Relationship Id="rId2" Type="http://schemas.openxmlformats.org/officeDocument/2006/relationships/hyperlink" Target="https://www.amazingapprenticeships.com/resources/your-step-by-step-guide-to-applying-for-an-apprenticeship/" TargetMode="External"/><Relationship Id="rId1" Type="http://schemas.openxmlformats.org/officeDocument/2006/relationships/slideLayout" Target="../slideLayouts/slideLayout2.xml"/><Relationship Id="rId6" Type="http://schemas.openxmlformats.org/officeDocument/2006/relationships/hyperlink" Target="https://naw.appawards.co.uk/" TargetMode="External"/><Relationship Id="rId5" Type="http://schemas.openxmlformats.org/officeDocument/2006/relationships/hyperlink" Target="https://www.bbc.co.uk/bitesize/articles/z3dkmbk#z2k7b7h" TargetMode="External"/><Relationship Id="rId4" Type="http://schemas.openxmlformats.org/officeDocument/2006/relationships/hyperlink" Target="https://amazingapprenticeships.com/resource/the-apprenticeship-quiz-2023/"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3" Type="http://schemas.openxmlformats.org/officeDocument/2006/relationships/hyperlink" Target="https://amazingapprenticeships.com/" TargetMode="External"/><Relationship Id="rId7" Type="http://schemas.openxmlformats.org/officeDocument/2006/relationships/image" Target="../media/image15.png"/><Relationship Id="rId12" Type="http://schemas.openxmlformats.org/officeDocument/2006/relationships/hyperlink" Target="https://nas-production-public-assets.s3.eu-west-2.amazonaws.com/toolkit/01JAZQR7Z3XEPVZS44ZG1F1KFX.pdf" TargetMode="External"/><Relationship Id="rId2" Type="http://schemas.openxmlformats.org/officeDocument/2006/relationships/hyperlink" Target="https://www.ucas.com/apprenticeships" TargetMode="External"/><Relationship Id="rId1" Type="http://schemas.openxmlformats.org/officeDocument/2006/relationships/slideLayout" Target="../slideLayouts/slideLayout2.xml"/><Relationship Id="rId6" Type="http://schemas.openxmlformats.org/officeDocument/2006/relationships/hyperlink" Target="https://www.gov.uk/apply-apprenticeship" TargetMode="External"/><Relationship Id="rId11" Type="http://schemas.openxmlformats.org/officeDocument/2006/relationships/image" Target="../media/image10.png"/><Relationship Id="rId5" Type="http://schemas.openxmlformats.org/officeDocument/2006/relationships/hyperlink" Target="https://www.unifrog.org/sign-in" TargetMode="External"/><Relationship Id="rId15" Type="http://schemas.openxmlformats.org/officeDocument/2006/relationships/hyperlink" Target="https://naw-production-public.s3.eu-west-2.amazonaws.com/toolkit/01K9CYTXX6M2AGWJQ8Q2KZFXR6.pdf" TargetMode="External"/><Relationship Id="rId10" Type="http://schemas.openxmlformats.org/officeDocument/2006/relationships/image" Target="../media/image18.png"/><Relationship Id="rId4" Type="http://schemas.openxmlformats.org/officeDocument/2006/relationships/hyperlink" Target="https://www.amazingapprenticeships.com/" TargetMode="External"/><Relationship Id="rId9" Type="http://schemas.openxmlformats.org/officeDocument/2006/relationships/image" Target="../media/image17.png"/><Relationship Id="rId14" Type="http://schemas.openxmlformats.org/officeDocument/2006/relationships/hyperlink" Target="https://www.ttsonline.net/page/employment-apprenticeship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3E70FC"/>
            </a:gs>
            <a:gs pos="22000">
              <a:schemeClr val="accent1">
                <a:lumMod val="45000"/>
                <a:lumOff val="55000"/>
              </a:schemeClr>
            </a:gs>
            <a:gs pos="71000">
              <a:schemeClr val="accent1">
                <a:lumMod val="45000"/>
                <a:lumOff val="55000"/>
              </a:schemeClr>
            </a:gs>
            <a:gs pos="100000">
              <a:srgbClr val="3E70FC"/>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4E7FE7E-5488-865B-91A5-DD5541D64D9D}"/>
              </a:ext>
            </a:extLst>
          </p:cNvPr>
          <p:cNvSpPr txBox="1"/>
          <p:nvPr/>
        </p:nvSpPr>
        <p:spPr>
          <a:xfrm>
            <a:off x="163630" y="243395"/>
            <a:ext cx="11638348" cy="2523768"/>
          </a:xfrm>
          <a:prstGeom prst="rect">
            <a:avLst/>
          </a:prstGeom>
          <a:noFill/>
        </p:spPr>
        <p:txBody>
          <a:bodyPr wrap="square" rtlCol="0">
            <a:spAutoFit/>
          </a:bodyPr>
          <a:lstStyle/>
          <a:p>
            <a:pPr algn="ctr"/>
            <a:r>
              <a:rPr lang="en-GB" sz="5400" b="1" dirty="0">
                <a:solidFill>
                  <a:schemeClr val="bg1"/>
                </a:solidFill>
                <a:latin typeface="Arial Narrow" panose="020B0606020202030204" pitchFamily="34" charset="0"/>
                <a:cs typeface="Aharoni" panose="02010803020104030203" pitchFamily="2" charset="-79"/>
              </a:rPr>
              <a:t>Thomas Telford School is celebrating</a:t>
            </a:r>
          </a:p>
          <a:p>
            <a:pPr algn="ctr"/>
            <a:r>
              <a:rPr lang="en-GB" sz="1400" b="1" dirty="0">
                <a:solidFill>
                  <a:schemeClr val="bg1"/>
                </a:solidFill>
                <a:latin typeface="Arial Narrow" panose="020B0606020202030204" pitchFamily="34" charset="0"/>
                <a:cs typeface="Aharoni" panose="02010803020104030203" pitchFamily="2" charset="-79"/>
              </a:rPr>
              <a:t> </a:t>
            </a:r>
          </a:p>
          <a:p>
            <a:pPr algn="ctr"/>
            <a:r>
              <a:rPr lang="en-GB" sz="5400" b="1" dirty="0">
                <a:solidFill>
                  <a:schemeClr val="bg1"/>
                </a:solidFill>
                <a:latin typeface="Arial Narrow" panose="020B0606020202030204" pitchFamily="34" charset="0"/>
                <a:cs typeface="Aharoni" panose="02010803020104030203" pitchFamily="2" charset="-79"/>
              </a:rPr>
              <a:t>NATIONAL APPRENTICESHIP WEEK</a:t>
            </a:r>
          </a:p>
          <a:p>
            <a:pPr algn="ctr"/>
            <a:r>
              <a:rPr lang="en-GB" sz="3600" b="1" dirty="0">
                <a:solidFill>
                  <a:schemeClr val="bg1"/>
                </a:solidFill>
                <a:latin typeface="Arial Narrow" panose="020B0606020202030204" pitchFamily="34" charset="0"/>
                <a:cs typeface="Aharoni" panose="02010803020104030203" pitchFamily="2" charset="-79"/>
              </a:rPr>
              <a:t>9-15 FEB 2026</a:t>
            </a:r>
          </a:p>
        </p:txBody>
      </p:sp>
      <p:sp>
        <p:nvSpPr>
          <p:cNvPr id="2" name="TextBox 1">
            <a:extLst>
              <a:ext uri="{FF2B5EF4-FFF2-40B4-BE49-F238E27FC236}">
                <a16:creationId xmlns:a16="http://schemas.microsoft.com/office/drawing/2014/main" id="{111D97A9-7B4D-54D2-1412-6F1233DFD2DC}"/>
              </a:ext>
            </a:extLst>
          </p:cNvPr>
          <p:cNvSpPr txBox="1"/>
          <p:nvPr/>
        </p:nvSpPr>
        <p:spPr>
          <a:xfrm>
            <a:off x="866028" y="3082870"/>
            <a:ext cx="4686095" cy="2015936"/>
          </a:xfrm>
          <a:prstGeom prst="rect">
            <a:avLst/>
          </a:prstGeom>
          <a:noFill/>
          <a:ln>
            <a:noFill/>
          </a:ln>
        </p:spPr>
        <p:txBody>
          <a:bodyPr wrap="square" rtlCol="0">
            <a:spAutoFit/>
          </a:bodyPr>
          <a:lstStyle/>
          <a:p>
            <a:pPr algn="ctr"/>
            <a:r>
              <a:rPr lang="en-GB" sz="25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Read the slides below to find out about events and webinars taking place during National Apprenticeship Week!</a:t>
            </a:r>
          </a:p>
          <a:p>
            <a:pPr algn="ctr"/>
            <a:r>
              <a:rPr lang="en-GB" sz="2500" b="1" kern="100" dirty="0">
                <a:solidFill>
                  <a:srgbClr val="0070C0"/>
                </a:solidFill>
                <a:effectLst/>
                <a:latin typeface="Aptos" panose="020B0004020202020204" pitchFamily="34" charset="0"/>
                <a:ea typeface="Aptos" panose="020B0004020202020204" pitchFamily="34" charset="0"/>
                <a:cs typeface="Times New Roman" panose="02020603050405020304" pitchFamily="18" charset="0"/>
              </a:rPr>
              <a:t> </a:t>
            </a:r>
            <a:endParaRPr lang="en-GB" sz="2500" b="1" kern="100" dirty="0">
              <a:solidFill>
                <a:srgbClr val="0070C0"/>
              </a:solidFill>
              <a:latin typeface="Aptos" panose="020B0004020202020204" pitchFamily="34" charset="0"/>
              <a:ea typeface="Aptos" panose="020B000402020202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3BE28213-ADC3-2A1F-0DF8-B2A319BF4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022" y="5274884"/>
            <a:ext cx="5705978" cy="1026768"/>
          </a:xfrm>
          <a:prstGeom prst="rect">
            <a:avLst/>
          </a:prstGeom>
        </p:spPr>
      </p:pic>
      <p:pic>
        <p:nvPicPr>
          <p:cNvPr id="1028" name="Picture 4" descr="Apprenticeships Infographic | Guide To Apprenticeships">
            <a:extLst>
              <a:ext uri="{FF2B5EF4-FFF2-40B4-BE49-F238E27FC236}">
                <a16:creationId xmlns:a16="http://schemas.microsoft.com/office/drawing/2014/main" id="{8F9D9EAA-9893-B4AC-BE7B-6A733E98CC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9878" y="3036586"/>
            <a:ext cx="5162100" cy="344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271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1ADE5-BE5B-4120-9AEF-7B505B504E43}"/>
            </a:ext>
          </a:extLst>
        </p:cNvPr>
        <p:cNvGrpSpPr/>
        <p:nvPr/>
      </p:nvGrpSpPr>
      <p:grpSpPr>
        <a:xfrm>
          <a:off x="0" y="0"/>
          <a:ext cx="0" cy="0"/>
          <a:chOff x="0" y="0"/>
          <a:chExt cx="0" cy="0"/>
        </a:xfrm>
      </p:grpSpPr>
      <p:pic>
        <p:nvPicPr>
          <p:cNvPr id="2" name="Picture 1" descr="A computer and a screen&#10;&#10;AI-generated content may be incorrect.">
            <a:extLst>
              <a:ext uri="{FF2B5EF4-FFF2-40B4-BE49-F238E27FC236}">
                <a16:creationId xmlns:a16="http://schemas.microsoft.com/office/drawing/2014/main" id="{BED76FCB-84C8-42DF-F2B0-04A58A97D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4341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A02B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B83C1E-77E3-2885-7BE2-542D457FB12F}"/>
              </a:ext>
            </a:extLst>
          </p:cNvPr>
          <p:cNvSpPr/>
          <p:nvPr/>
        </p:nvSpPr>
        <p:spPr>
          <a:xfrm>
            <a:off x="6256421" y="0"/>
            <a:ext cx="6096000"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A4E7FE7E-5488-865B-91A5-DD5541D64D9D}"/>
              </a:ext>
            </a:extLst>
          </p:cNvPr>
          <p:cNvSpPr txBox="1"/>
          <p:nvPr/>
        </p:nvSpPr>
        <p:spPr>
          <a:xfrm>
            <a:off x="452284" y="1140542"/>
            <a:ext cx="5260258" cy="5078313"/>
          </a:xfrm>
          <a:prstGeom prst="rect">
            <a:avLst/>
          </a:prstGeom>
          <a:noFill/>
        </p:spPr>
        <p:txBody>
          <a:bodyPr wrap="square" rtlCol="0">
            <a:spAutoFit/>
          </a:bodyPr>
          <a:lstStyle/>
          <a:p>
            <a:pPr algn="ctr"/>
            <a:r>
              <a:rPr lang="en-GB" sz="5400" b="1" dirty="0">
                <a:solidFill>
                  <a:schemeClr val="bg1"/>
                </a:solidFill>
                <a:latin typeface="Arial Narrow" panose="020B0606020202030204" pitchFamily="34" charset="0"/>
                <a:cs typeface="Aharoni" panose="02010803020104030203" pitchFamily="2" charset="-79"/>
              </a:rPr>
              <a:t>LOOK WHAT’S HAPPENING THIS NATIONAL APPRENTICESHIPWEEK!</a:t>
            </a:r>
          </a:p>
          <a:p>
            <a:pPr algn="ctr"/>
            <a:endParaRPr lang="en-GB" sz="5400" b="1" dirty="0">
              <a:solidFill>
                <a:schemeClr val="bg1"/>
              </a:solidFill>
              <a:latin typeface="Arial Narrow" panose="020B0606020202030204" pitchFamily="34" charset="0"/>
              <a:cs typeface="Aharoni" panose="02010803020104030203" pitchFamily="2" charset="-79"/>
            </a:endParaRPr>
          </a:p>
        </p:txBody>
      </p:sp>
      <p:pic>
        <p:nvPicPr>
          <p:cNvPr id="2" name="Picture 1">
            <a:extLst>
              <a:ext uri="{FF2B5EF4-FFF2-40B4-BE49-F238E27FC236}">
                <a16:creationId xmlns:a16="http://schemas.microsoft.com/office/drawing/2014/main" id="{16CB5F02-EEB2-6744-B580-3130DC49E2A1}"/>
              </a:ext>
            </a:extLst>
          </p:cNvPr>
          <p:cNvPicPr>
            <a:picLocks noChangeAspect="1"/>
          </p:cNvPicPr>
          <p:nvPr/>
        </p:nvPicPr>
        <p:blipFill>
          <a:blip r:embed="rId3"/>
          <a:stretch>
            <a:fillRect/>
          </a:stretch>
        </p:blipFill>
        <p:spPr>
          <a:xfrm>
            <a:off x="6431333" y="152881"/>
            <a:ext cx="3737172" cy="1024217"/>
          </a:xfrm>
          <a:prstGeom prst="rect">
            <a:avLst/>
          </a:prstGeom>
        </p:spPr>
      </p:pic>
      <p:pic>
        <p:nvPicPr>
          <p:cNvPr id="5" name="Picture 4">
            <a:extLst>
              <a:ext uri="{FF2B5EF4-FFF2-40B4-BE49-F238E27FC236}">
                <a16:creationId xmlns:a16="http://schemas.microsoft.com/office/drawing/2014/main" id="{38FE9C26-60AA-89C0-9C20-D96720C02831}"/>
              </a:ext>
            </a:extLst>
          </p:cNvPr>
          <p:cNvPicPr>
            <a:picLocks noChangeAspect="1"/>
          </p:cNvPicPr>
          <p:nvPr/>
        </p:nvPicPr>
        <p:blipFill>
          <a:blip r:embed="rId4"/>
          <a:stretch>
            <a:fillRect/>
          </a:stretch>
        </p:blipFill>
        <p:spPr>
          <a:xfrm>
            <a:off x="8294407" y="1197249"/>
            <a:ext cx="3737171" cy="1024217"/>
          </a:xfrm>
          <a:prstGeom prst="rect">
            <a:avLst/>
          </a:prstGeom>
        </p:spPr>
      </p:pic>
      <p:pic>
        <p:nvPicPr>
          <p:cNvPr id="8" name="Picture 7">
            <a:extLst>
              <a:ext uri="{FF2B5EF4-FFF2-40B4-BE49-F238E27FC236}">
                <a16:creationId xmlns:a16="http://schemas.microsoft.com/office/drawing/2014/main" id="{65868B7B-EAF1-FD62-7140-FFA427D245BC}"/>
              </a:ext>
            </a:extLst>
          </p:cNvPr>
          <p:cNvPicPr>
            <a:picLocks noChangeAspect="1"/>
          </p:cNvPicPr>
          <p:nvPr/>
        </p:nvPicPr>
        <p:blipFill>
          <a:blip r:embed="rId5"/>
          <a:stretch>
            <a:fillRect/>
          </a:stretch>
        </p:blipFill>
        <p:spPr>
          <a:xfrm>
            <a:off x="6425822" y="2233458"/>
            <a:ext cx="3737171" cy="1024217"/>
          </a:xfrm>
          <a:prstGeom prst="rect">
            <a:avLst/>
          </a:prstGeom>
        </p:spPr>
      </p:pic>
      <p:pic>
        <p:nvPicPr>
          <p:cNvPr id="9" name="Picture 8">
            <a:extLst>
              <a:ext uri="{FF2B5EF4-FFF2-40B4-BE49-F238E27FC236}">
                <a16:creationId xmlns:a16="http://schemas.microsoft.com/office/drawing/2014/main" id="{7C885F10-0D8F-9FF1-45BC-DD7D6FA3A905}"/>
              </a:ext>
            </a:extLst>
          </p:cNvPr>
          <p:cNvPicPr>
            <a:picLocks noChangeAspect="1"/>
          </p:cNvPicPr>
          <p:nvPr/>
        </p:nvPicPr>
        <p:blipFill>
          <a:blip r:embed="rId6"/>
          <a:stretch>
            <a:fillRect/>
          </a:stretch>
        </p:blipFill>
        <p:spPr>
          <a:xfrm>
            <a:off x="8165432" y="3397286"/>
            <a:ext cx="4026567" cy="1024217"/>
          </a:xfrm>
          <a:prstGeom prst="rect">
            <a:avLst/>
          </a:prstGeom>
        </p:spPr>
      </p:pic>
      <p:pic>
        <p:nvPicPr>
          <p:cNvPr id="11" name="Picture 10">
            <a:extLst>
              <a:ext uri="{FF2B5EF4-FFF2-40B4-BE49-F238E27FC236}">
                <a16:creationId xmlns:a16="http://schemas.microsoft.com/office/drawing/2014/main" id="{319585DB-CC24-5836-8218-10F6D80AAC8F}"/>
              </a:ext>
            </a:extLst>
          </p:cNvPr>
          <p:cNvPicPr>
            <a:picLocks noChangeAspect="1"/>
          </p:cNvPicPr>
          <p:nvPr/>
        </p:nvPicPr>
        <p:blipFill>
          <a:blip r:embed="rId7"/>
          <a:stretch>
            <a:fillRect/>
          </a:stretch>
        </p:blipFill>
        <p:spPr>
          <a:xfrm>
            <a:off x="6431333" y="4317369"/>
            <a:ext cx="3737170" cy="1024217"/>
          </a:xfrm>
          <a:prstGeom prst="rect">
            <a:avLst/>
          </a:prstGeom>
        </p:spPr>
      </p:pic>
      <p:pic>
        <p:nvPicPr>
          <p:cNvPr id="18" name="Picture 17">
            <a:extLst>
              <a:ext uri="{FF2B5EF4-FFF2-40B4-BE49-F238E27FC236}">
                <a16:creationId xmlns:a16="http://schemas.microsoft.com/office/drawing/2014/main" id="{A01D592A-63B7-28EF-F1C2-52BE80FCC9FF}"/>
              </a:ext>
            </a:extLst>
          </p:cNvPr>
          <p:cNvPicPr>
            <a:picLocks noChangeAspect="1"/>
          </p:cNvPicPr>
          <p:nvPr/>
        </p:nvPicPr>
        <p:blipFill>
          <a:blip r:embed="rId8"/>
          <a:stretch>
            <a:fillRect/>
          </a:stretch>
        </p:blipFill>
        <p:spPr>
          <a:xfrm>
            <a:off x="8454829" y="5467149"/>
            <a:ext cx="3737171" cy="1024217"/>
          </a:xfrm>
          <a:prstGeom prst="rect">
            <a:avLst/>
          </a:prstGeom>
        </p:spPr>
      </p:pic>
    </p:spTree>
    <p:extLst>
      <p:ext uri="{BB962C8B-B14F-4D97-AF65-F5344CB8AC3E}">
        <p14:creationId xmlns:p14="http://schemas.microsoft.com/office/powerpoint/2010/main" val="1383233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447124-6BB6-8F78-92E4-E34CA34B7A5B}"/>
              </a:ext>
            </a:extLst>
          </p:cNvPr>
          <p:cNvSpPr/>
          <p:nvPr/>
        </p:nvSpPr>
        <p:spPr>
          <a:xfrm>
            <a:off x="0" y="0"/>
            <a:ext cx="3008671" cy="6858000"/>
          </a:xfrm>
          <a:prstGeom prst="rect">
            <a:avLst/>
          </a:prstGeom>
          <a:solidFill>
            <a:srgbClr val="3E7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0ECB00B6-38E1-DD85-9BAB-9B49366062AD}"/>
              </a:ext>
            </a:extLst>
          </p:cNvPr>
          <p:cNvSpPr txBox="1"/>
          <p:nvPr/>
        </p:nvSpPr>
        <p:spPr>
          <a:xfrm>
            <a:off x="299883" y="169606"/>
            <a:ext cx="2408903" cy="2862322"/>
          </a:xfrm>
          <a:prstGeom prst="rect">
            <a:avLst/>
          </a:prstGeom>
          <a:noFill/>
        </p:spPr>
        <p:txBody>
          <a:bodyPr wrap="square" rtlCol="0">
            <a:spAutoFit/>
          </a:bodyPr>
          <a:lstStyle/>
          <a:p>
            <a:pPr algn="ctr"/>
            <a:r>
              <a:rPr lang="en-GB" sz="3600" b="1" dirty="0">
                <a:solidFill>
                  <a:schemeClr val="bg1"/>
                </a:solidFill>
                <a:latin typeface="Arial Narrow" panose="020B0606020202030204" pitchFamily="34" charset="0"/>
                <a:cs typeface="Aharoni" panose="02010803020104030203" pitchFamily="2" charset="-79"/>
              </a:rPr>
              <a:t>Monday</a:t>
            </a:r>
          </a:p>
          <a:p>
            <a:pPr algn="ctr"/>
            <a:r>
              <a:rPr lang="en-GB" sz="3600" b="1" dirty="0">
                <a:solidFill>
                  <a:schemeClr val="bg1"/>
                </a:solidFill>
                <a:latin typeface="Arial Narrow" panose="020B0606020202030204" pitchFamily="34" charset="0"/>
                <a:cs typeface="Aharoni" panose="02010803020104030203" pitchFamily="2" charset="-79"/>
              </a:rPr>
              <a:t>9</a:t>
            </a:r>
            <a:r>
              <a:rPr lang="en-GB" sz="3600" b="1" baseline="30000" dirty="0">
                <a:solidFill>
                  <a:schemeClr val="bg1"/>
                </a:solidFill>
                <a:latin typeface="Arial Narrow" panose="020B0606020202030204" pitchFamily="34" charset="0"/>
                <a:cs typeface="Aharoni" panose="02010803020104030203" pitchFamily="2" charset="-79"/>
              </a:rPr>
              <a:t>th</a:t>
            </a:r>
            <a:r>
              <a:rPr lang="en-GB" sz="3600" b="1" dirty="0">
                <a:solidFill>
                  <a:schemeClr val="bg1"/>
                </a:solidFill>
                <a:latin typeface="Arial Narrow" panose="020B0606020202030204" pitchFamily="34" charset="0"/>
                <a:cs typeface="Aharoni" panose="02010803020104030203" pitchFamily="2" charset="-79"/>
              </a:rPr>
              <a:t>  February 2026</a:t>
            </a:r>
          </a:p>
          <a:p>
            <a:pPr algn="ctr"/>
            <a:endParaRPr lang="en-GB" sz="3600" b="1" dirty="0">
              <a:solidFill>
                <a:schemeClr val="bg1"/>
              </a:solidFill>
              <a:latin typeface="Arial Narrow" panose="020B0606020202030204" pitchFamily="34" charset="0"/>
              <a:cs typeface="Aharoni" panose="02010803020104030203" pitchFamily="2" charset="-79"/>
            </a:endParaRPr>
          </a:p>
        </p:txBody>
      </p:sp>
      <p:sp>
        <p:nvSpPr>
          <p:cNvPr id="8" name="TextBox 7">
            <a:extLst>
              <a:ext uri="{FF2B5EF4-FFF2-40B4-BE49-F238E27FC236}">
                <a16:creationId xmlns:a16="http://schemas.microsoft.com/office/drawing/2014/main" id="{B0F7C143-70E6-8961-AE0C-3547937B0D17}"/>
              </a:ext>
            </a:extLst>
          </p:cNvPr>
          <p:cNvSpPr txBox="1"/>
          <p:nvPr/>
        </p:nvSpPr>
        <p:spPr>
          <a:xfrm>
            <a:off x="3308554" y="1184384"/>
            <a:ext cx="8499988" cy="5563061"/>
          </a:xfrm>
          <a:prstGeom prst="rect">
            <a:avLst/>
          </a:prstGeom>
          <a:noFill/>
          <a:ln>
            <a:noFill/>
          </a:ln>
        </p:spPr>
        <p:txBody>
          <a:bodyPr wrap="square" rtlCol="0">
            <a:spAutoFit/>
          </a:bodyPr>
          <a:lstStyle/>
          <a:p>
            <a:endParaRPr lang="en-GB" sz="1100" b="1" kern="100" dirty="0">
              <a:solidFill>
                <a:srgbClr val="0070C0"/>
              </a:solidFill>
              <a:effectLst/>
              <a:ea typeface="Calibri" panose="020F0502020204030204" pitchFamily="34" charset="0"/>
              <a:cs typeface="Calibri" panose="020F0502020204030204" pitchFamily="34" charset="0"/>
            </a:endParaRPr>
          </a:p>
          <a:p>
            <a:endParaRPr lang="en-GB" sz="1100" b="1" kern="100" dirty="0">
              <a:solidFill>
                <a:srgbClr val="0070C0"/>
              </a:solidFill>
              <a:ea typeface="Calibri" panose="020F0502020204030204" pitchFamily="34" charset="0"/>
              <a:cs typeface="Calibri" panose="020F0502020204030204" pitchFamily="34" charset="0"/>
            </a:endParaRPr>
          </a:p>
          <a:p>
            <a:r>
              <a:rPr lang="en-GB" sz="1200" b="1" i="0" dirty="0">
                <a:solidFill>
                  <a:srgbClr val="0070C0"/>
                </a:solidFill>
                <a:effectLst/>
              </a:rPr>
              <a:t>WIAN- Applying for Degree Apprenticeships- Virtual- 11:30-12:30pm</a:t>
            </a:r>
          </a:p>
          <a:p>
            <a:r>
              <a:rPr lang="en-GB" sz="1200" dirty="0"/>
              <a:t>Join us online for a helpful session all about applying for degree apprenticeships. Whether you’re new to apprenticeships or just need some tips, this event will guide you through the process with insights from UCAS, a highly rated degree apprenticeship employer and from degree apprentices themselves. Click</a:t>
            </a:r>
            <a:r>
              <a:rPr lang="en-GB" sz="1200" dirty="0">
                <a:hlinkClick r:id="rId2"/>
              </a:rPr>
              <a:t> </a:t>
            </a:r>
            <a:r>
              <a:rPr lang="en-GB" sz="1200" dirty="0">
                <a:hlinkClick r:id="rId3"/>
              </a:rPr>
              <a:t>here </a:t>
            </a:r>
            <a:r>
              <a:rPr lang="en-GB" sz="1200" dirty="0"/>
              <a:t>to register.</a:t>
            </a:r>
          </a:p>
          <a:p>
            <a:pPr algn="l" rtl="0"/>
            <a:endParaRPr lang="en-GB" sz="1200" b="0" i="0" dirty="0">
              <a:solidFill>
                <a:srgbClr val="333333"/>
              </a:solidFill>
              <a:effectLst/>
            </a:endParaRPr>
          </a:p>
          <a:p>
            <a:r>
              <a:rPr lang="en-GB" sz="1200" b="1" kern="100" dirty="0">
                <a:solidFill>
                  <a:srgbClr val="0070C0"/>
                </a:solidFill>
                <a:ea typeface="Calibri" panose="020F0502020204030204" pitchFamily="34" charset="0"/>
                <a:cs typeface="Times New Roman" panose="02020603050405020304" pitchFamily="18" charset="0"/>
              </a:rPr>
              <a:t>Festival of Apprenticeships</a:t>
            </a:r>
            <a:r>
              <a:rPr lang="en-GB" sz="1200" b="1" kern="100" dirty="0">
                <a:solidFill>
                  <a:srgbClr val="0070C0"/>
                </a:solidFill>
                <a:effectLst/>
                <a:ea typeface="Calibri" panose="020F0502020204030204" pitchFamily="34" charset="0"/>
                <a:cs typeface="Times New Roman" panose="02020603050405020304" pitchFamily="18" charset="0"/>
              </a:rPr>
              <a:t> – Online C</a:t>
            </a:r>
            <a:r>
              <a:rPr lang="en-GB" sz="1200" b="1" kern="100" dirty="0">
                <a:solidFill>
                  <a:srgbClr val="0070C0"/>
                </a:solidFill>
                <a:ea typeface="Calibri" panose="020F0502020204030204" pitchFamily="34" charset="0"/>
                <a:cs typeface="Times New Roman" panose="02020603050405020304" pitchFamily="18" charset="0"/>
              </a:rPr>
              <a:t>areers Fair- </a:t>
            </a:r>
            <a:r>
              <a:rPr lang="en-GB" sz="1200" b="1" kern="100" dirty="0">
                <a:solidFill>
                  <a:srgbClr val="0070C0"/>
                </a:solidFill>
                <a:effectLst/>
                <a:ea typeface="Calibri" panose="020F0502020204030204" pitchFamily="34" charset="0"/>
                <a:cs typeface="Times New Roman" panose="02020603050405020304" pitchFamily="18" charset="0"/>
              </a:rPr>
              <a:t>Virtual 12:00pm</a:t>
            </a:r>
            <a:endParaRPr lang="en-GB" sz="1200" kern="100" dirty="0">
              <a:solidFill>
                <a:srgbClr val="0070C0"/>
              </a:solidFill>
              <a:effectLst/>
              <a:ea typeface="Calibri" panose="020F0502020204030204" pitchFamily="34" charset="0"/>
              <a:cs typeface="Times New Roman" panose="02020603050405020304" pitchFamily="18" charset="0"/>
            </a:endParaRPr>
          </a:p>
          <a:p>
            <a:r>
              <a:rPr lang="en-GB" sz="1200" dirty="0"/>
              <a:t>Join us on National Apprenticeship Week 2026 to discover more about the fantastic world of apprenticeships!</a:t>
            </a:r>
            <a:r>
              <a:rPr lang="en-GB" sz="1200" kern="100" dirty="0">
                <a:effectLst/>
                <a:ea typeface="Calibri" panose="020F0502020204030204" pitchFamily="34" charset="0"/>
                <a:cs typeface="Times New Roman" panose="02020603050405020304" pitchFamily="18" charset="0"/>
              </a:rPr>
              <a:t> Click </a:t>
            </a:r>
            <a:r>
              <a:rPr lang="en-GB" sz="1200" b="1" u="sng" kern="100" dirty="0">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here</a:t>
            </a:r>
            <a:r>
              <a:rPr lang="en-GB" sz="1200" kern="100" dirty="0">
                <a:effectLst/>
                <a:ea typeface="Calibri" panose="020F0502020204030204" pitchFamily="34" charset="0"/>
                <a:cs typeface="Times New Roman" panose="02020603050405020304" pitchFamily="18" charset="0"/>
              </a:rPr>
              <a:t> to register</a:t>
            </a:r>
            <a:endParaRPr lang="en-GB" sz="1200" kern="100" dirty="0">
              <a:ea typeface="Calibri" panose="020F0502020204030204" pitchFamily="34" charset="0"/>
              <a:cs typeface="Times New Roman" panose="02020603050405020304" pitchFamily="18" charset="0"/>
            </a:endParaRPr>
          </a:p>
          <a:p>
            <a:pPr algn="l"/>
            <a:endParaRPr lang="en-GB" sz="1200" b="1" dirty="0">
              <a:solidFill>
                <a:srgbClr val="0070C0"/>
              </a:solidFill>
            </a:endParaRPr>
          </a:p>
          <a:p>
            <a:r>
              <a:rPr lang="en-GB" sz="1200" b="1" kern="100" dirty="0">
                <a:solidFill>
                  <a:srgbClr val="0070C0"/>
                </a:solidFill>
                <a:ea typeface="Calibri" panose="020F0502020204030204" pitchFamily="34" charset="0"/>
                <a:cs typeface="Times New Roman" panose="02020603050405020304" pitchFamily="18" charset="0"/>
              </a:rPr>
              <a:t>University of Birmingham Apprentice Showcase – In-person 3-5:00pm </a:t>
            </a:r>
          </a:p>
          <a:p>
            <a:r>
              <a:rPr lang="en-GB" sz="1200" dirty="0"/>
              <a:t>Drop in between 3pm and 5pm to meet our 2025 apprentice cohort, who will be showing off the great work they do to support our university professional services in wide range of roles. They will be on hand to discuss their experience of choosing an apprenticeship, applying and succeeding. Click </a:t>
            </a:r>
            <a:r>
              <a:rPr lang="en-GB" sz="1200" b="1" dirty="0">
                <a:hlinkClick r:id="rId5">
                  <a:extLst>
                    <a:ext uri="{A12FA001-AC4F-418D-AE19-62706E023703}">
                      <ahyp:hlinkClr xmlns:ahyp="http://schemas.microsoft.com/office/drawing/2018/hyperlinkcolor" val="tx"/>
                    </a:ext>
                  </a:extLst>
                </a:hlinkClick>
              </a:rPr>
              <a:t>here</a:t>
            </a:r>
            <a:r>
              <a:rPr lang="en-GB" sz="1200" dirty="0"/>
              <a:t> for more information</a:t>
            </a:r>
          </a:p>
          <a:p>
            <a:endParaRPr lang="en-GB" sz="1200" dirty="0"/>
          </a:p>
          <a:p>
            <a:r>
              <a:rPr lang="en-GB" sz="1200" b="1" dirty="0">
                <a:solidFill>
                  <a:srgbClr val="0070C0"/>
                </a:solidFill>
              </a:rPr>
              <a:t>Young Professionals: Exploring Legal Careers with Global Law Firms- </a:t>
            </a:r>
            <a:r>
              <a:rPr lang="en-GB" sz="1200" b="1" dirty="0" err="1">
                <a:solidFill>
                  <a:srgbClr val="0070C0"/>
                </a:solidFill>
              </a:rPr>
              <a:t>Virutal</a:t>
            </a:r>
            <a:r>
              <a:rPr lang="en-GB" sz="1200" b="1" dirty="0">
                <a:solidFill>
                  <a:srgbClr val="0070C0"/>
                </a:solidFill>
              </a:rPr>
              <a:t> 5:00pm- 6:30pm</a:t>
            </a:r>
          </a:p>
          <a:p>
            <a:r>
              <a:rPr lang="en-GB" sz="1200" dirty="0"/>
              <a:t>Are you considering a career in law but unsure which route to take? Join us for our </a:t>
            </a:r>
            <a:r>
              <a:rPr lang="en-GB" sz="1200" b="1" dirty="0"/>
              <a:t>Get Into Law Workshop Evening</a:t>
            </a:r>
            <a:r>
              <a:rPr lang="en-GB" sz="1200" dirty="0"/>
              <a:t>, a special event where you will hear directly from </a:t>
            </a:r>
            <a:r>
              <a:rPr lang="en-GB" sz="1200" b="1" dirty="0"/>
              <a:t>leading law firms and legal experts</a:t>
            </a:r>
            <a:r>
              <a:rPr lang="en-GB" sz="1200" dirty="0"/>
              <a:t> about the different pathways into the legal profession through interactive workshops. This event is designed for students exploring options such as </a:t>
            </a:r>
            <a:r>
              <a:rPr lang="en-GB" sz="1200" b="1" dirty="0"/>
              <a:t>legal apprenticeships, solicitor training contracts, and university pathways</a:t>
            </a:r>
            <a:r>
              <a:rPr lang="en-GB" sz="1200" dirty="0"/>
              <a:t>. Whether you are looking for an alternative to university or seeking clarity on the legal profession, this session will give you the information you need to make an informed decision about your future. To register, please click </a:t>
            </a:r>
            <a:r>
              <a:rPr lang="en-GB" sz="1200" dirty="0">
                <a:hlinkClick r:id="rId6"/>
              </a:rPr>
              <a:t>here. </a:t>
            </a:r>
            <a:endParaRPr lang="en-GB" sz="1200" dirty="0"/>
          </a:p>
          <a:p>
            <a:endParaRPr lang="en-GB" sz="1200" b="1" dirty="0">
              <a:solidFill>
                <a:srgbClr val="0070C0"/>
              </a:solidFill>
            </a:endParaRPr>
          </a:p>
          <a:p>
            <a:r>
              <a:rPr lang="en-GB" sz="1200" b="1" dirty="0">
                <a:solidFill>
                  <a:srgbClr val="0070C0"/>
                </a:solidFill>
              </a:rPr>
              <a:t>HSBC UK- How can I help my child navigate their career options- Virtual 6:00pm- 7:00pm </a:t>
            </a:r>
          </a:p>
          <a:p>
            <a:r>
              <a:rPr lang="en-GB" sz="1200" dirty="0"/>
              <a:t>HSBC will provide you with advice that you can use to help guide and encourage your children during the </a:t>
            </a:r>
          </a:p>
          <a:p>
            <a:r>
              <a:rPr lang="en-GB" sz="1200" dirty="0"/>
              <a:t>critical early stages of their professional development. Registration for this event is required. Places will be</a:t>
            </a:r>
          </a:p>
          <a:p>
            <a:r>
              <a:rPr lang="en-GB" sz="1200" dirty="0"/>
              <a:t>confirmed by the HSBC Emerging Talent Team via email, along with the event details, in advance of the session.</a:t>
            </a:r>
          </a:p>
          <a:p>
            <a:r>
              <a:rPr lang="en-GB" sz="1200" dirty="0"/>
              <a:t>For more information, please click</a:t>
            </a:r>
            <a:r>
              <a:rPr lang="en-GB" sz="1200" dirty="0">
                <a:hlinkClick r:id="rId7"/>
              </a:rPr>
              <a:t> here</a:t>
            </a:r>
            <a:endParaRPr lang="en-GB" sz="1200" dirty="0"/>
          </a:p>
          <a:p>
            <a:endParaRPr lang="en-GB" sz="1100" b="1" kern="100" dirty="0">
              <a:solidFill>
                <a:srgbClr val="0070C0"/>
              </a:solidFill>
              <a:ea typeface="Calibri" panose="020F0502020204030204" pitchFamily="34" charset="0"/>
              <a:cs typeface="Times New Roman" panose="02020603050405020304" pitchFamily="18" charset="0"/>
            </a:endParaRPr>
          </a:p>
          <a:p>
            <a:endParaRPr lang="en-GB" sz="105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664B3C47-9DA5-B3E7-E9AB-6C02235E9BBF}"/>
              </a:ext>
            </a:extLst>
          </p:cNvPr>
          <p:cNvSpPr txBox="1"/>
          <p:nvPr/>
        </p:nvSpPr>
        <p:spPr>
          <a:xfrm>
            <a:off x="3308553" y="1192204"/>
            <a:ext cx="8683421" cy="275653"/>
          </a:xfrm>
          <a:prstGeom prst="rect">
            <a:avLst/>
          </a:prstGeom>
          <a:solidFill>
            <a:srgbClr val="3E70FC"/>
          </a:solidFill>
        </p:spPr>
        <p:txBody>
          <a:bodyPr wrap="square">
            <a:spAutoFit/>
          </a:bodyPr>
          <a:lstStyle/>
          <a:p>
            <a:pPr>
              <a:lnSpc>
                <a:spcPct val="103000"/>
              </a:lnSpc>
              <a:spcAft>
                <a:spcPts val="800"/>
              </a:spcAft>
            </a:pPr>
            <a:endParaRPr lang="en-GB" sz="12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3F5D546-300C-7445-EB86-64D28F560C80}"/>
              </a:ext>
            </a:extLst>
          </p:cNvPr>
          <p:cNvPicPr>
            <a:picLocks noChangeAspect="1"/>
          </p:cNvPicPr>
          <p:nvPr/>
        </p:nvPicPr>
        <p:blipFill>
          <a:blip r:embed="rId8"/>
          <a:stretch>
            <a:fillRect/>
          </a:stretch>
        </p:blipFill>
        <p:spPr>
          <a:xfrm>
            <a:off x="3308552" y="169607"/>
            <a:ext cx="3737172" cy="1022598"/>
          </a:xfrm>
          <a:prstGeom prst="rect">
            <a:avLst/>
          </a:prstGeom>
        </p:spPr>
      </p:pic>
      <p:sp>
        <p:nvSpPr>
          <p:cNvPr id="5" name="Speech Bubble: Oval 4">
            <a:extLst>
              <a:ext uri="{FF2B5EF4-FFF2-40B4-BE49-F238E27FC236}">
                <a16:creationId xmlns:a16="http://schemas.microsoft.com/office/drawing/2014/main" id="{16ADB923-2560-36FD-C8C4-25F195316816}"/>
              </a:ext>
            </a:extLst>
          </p:cNvPr>
          <p:cNvSpPr/>
          <p:nvPr/>
        </p:nvSpPr>
        <p:spPr>
          <a:xfrm>
            <a:off x="225218" y="3685016"/>
            <a:ext cx="2558232" cy="2519896"/>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latin typeface="Arial Narrow" panose="020B0606020202030204" pitchFamily="34" charset="0"/>
              <a:cs typeface="Aharoni" panose="02010803020104030203" pitchFamily="2" charset="-79"/>
            </a:endParaRPr>
          </a:p>
          <a:p>
            <a:pPr algn="ctr"/>
            <a:r>
              <a:rPr lang="en-GB" b="1" dirty="0">
                <a:solidFill>
                  <a:schemeClr val="bg1"/>
                </a:solidFill>
                <a:latin typeface="Arial Narrow" panose="020B0606020202030204" pitchFamily="34" charset="0"/>
                <a:cs typeface="Aharoni" panose="02010803020104030203" pitchFamily="2" charset="-79"/>
              </a:rPr>
              <a:t>Join the BBC during their Mind-FULL Monday! Click </a:t>
            </a:r>
            <a:r>
              <a:rPr lang="en-GB" b="1" dirty="0">
                <a:solidFill>
                  <a:schemeClr val="bg1"/>
                </a:solidFill>
                <a:latin typeface="Arial Narrow" panose="020B0606020202030204" pitchFamily="34" charset="0"/>
                <a:cs typeface="Aharoni" panose="02010803020104030203" pitchFamily="2" charset="-79"/>
                <a:hlinkClick r:id="rId9">
                  <a:extLst>
                    <a:ext uri="{A12FA001-AC4F-418D-AE19-62706E023703}">
                      <ahyp:hlinkClr xmlns:ahyp="http://schemas.microsoft.com/office/drawing/2018/hyperlinkcolor" val="tx"/>
                    </a:ext>
                  </a:extLst>
                </a:hlinkClick>
              </a:rPr>
              <a:t>here</a:t>
            </a:r>
            <a:r>
              <a:rPr lang="en-GB" b="1" dirty="0">
                <a:solidFill>
                  <a:schemeClr val="bg1"/>
                </a:solidFill>
                <a:latin typeface="Arial Narrow" panose="020B0606020202030204" pitchFamily="34" charset="0"/>
                <a:cs typeface="Aharoni" panose="02010803020104030203" pitchFamily="2" charset="-79"/>
              </a:rPr>
              <a:t> to learn how to get an Education and Early Years Apprenticeship</a:t>
            </a:r>
          </a:p>
          <a:p>
            <a:pPr algn="ctr"/>
            <a:endParaRPr lang="en-GB" dirty="0"/>
          </a:p>
        </p:txBody>
      </p:sp>
      <p:pic>
        <p:nvPicPr>
          <p:cNvPr id="12" name="Picture 11">
            <a:extLst>
              <a:ext uri="{FF2B5EF4-FFF2-40B4-BE49-F238E27FC236}">
                <a16:creationId xmlns:a16="http://schemas.microsoft.com/office/drawing/2014/main" id="{94662D27-AFD1-91CD-1ADE-D58408AC8913}"/>
              </a:ext>
            </a:extLst>
          </p:cNvPr>
          <p:cNvPicPr>
            <a:picLocks noChangeAspect="1"/>
          </p:cNvPicPr>
          <p:nvPr/>
        </p:nvPicPr>
        <p:blipFill>
          <a:blip r:embed="rId10"/>
          <a:stretch>
            <a:fillRect/>
          </a:stretch>
        </p:blipFill>
        <p:spPr>
          <a:xfrm>
            <a:off x="10280073" y="6115504"/>
            <a:ext cx="1911927" cy="742496"/>
          </a:xfrm>
          <a:prstGeom prst="rect">
            <a:avLst/>
          </a:prstGeom>
        </p:spPr>
      </p:pic>
    </p:spTree>
    <p:extLst>
      <p:ext uri="{BB962C8B-B14F-4D97-AF65-F5344CB8AC3E}">
        <p14:creationId xmlns:p14="http://schemas.microsoft.com/office/powerpoint/2010/main" val="265086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447124-6BB6-8F78-92E4-E34CA34B7A5B}"/>
              </a:ext>
            </a:extLst>
          </p:cNvPr>
          <p:cNvSpPr/>
          <p:nvPr/>
        </p:nvSpPr>
        <p:spPr>
          <a:xfrm>
            <a:off x="0" y="0"/>
            <a:ext cx="3008671" cy="6858000"/>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0ECB00B6-38E1-DD85-9BAB-9B49366062AD}"/>
              </a:ext>
            </a:extLst>
          </p:cNvPr>
          <p:cNvSpPr txBox="1"/>
          <p:nvPr/>
        </p:nvSpPr>
        <p:spPr>
          <a:xfrm>
            <a:off x="299883" y="169606"/>
            <a:ext cx="2408903" cy="2308324"/>
          </a:xfrm>
          <a:prstGeom prst="rect">
            <a:avLst/>
          </a:prstGeom>
          <a:noFill/>
        </p:spPr>
        <p:txBody>
          <a:bodyPr wrap="square" rtlCol="0">
            <a:spAutoFit/>
          </a:bodyPr>
          <a:lstStyle/>
          <a:p>
            <a:pPr algn="ctr"/>
            <a:r>
              <a:rPr lang="en-GB" sz="3600" b="1" dirty="0">
                <a:latin typeface="Arial Narrow" panose="020B0606020202030204" pitchFamily="34" charset="0"/>
                <a:cs typeface="Aharoni" panose="02010803020104030203" pitchFamily="2" charset="-79"/>
              </a:rPr>
              <a:t>Tuesday</a:t>
            </a:r>
          </a:p>
          <a:p>
            <a:pPr algn="ctr"/>
            <a:r>
              <a:rPr lang="en-GB" sz="3600" b="1" dirty="0">
                <a:latin typeface="Arial Narrow" panose="020B0606020202030204" pitchFamily="34" charset="0"/>
                <a:cs typeface="Aharoni" panose="02010803020104030203" pitchFamily="2" charset="-79"/>
              </a:rPr>
              <a:t>10</a:t>
            </a:r>
            <a:r>
              <a:rPr lang="en-GB" sz="3600" b="1" baseline="30000" dirty="0">
                <a:latin typeface="Arial Narrow" panose="020B0606020202030204" pitchFamily="34" charset="0"/>
                <a:cs typeface="Aharoni" panose="02010803020104030203" pitchFamily="2" charset="-79"/>
              </a:rPr>
              <a:t>th</a:t>
            </a:r>
            <a:r>
              <a:rPr lang="en-GB" sz="3600" b="1" dirty="0">
                <a:latin typeface="Arial Narrow" panose="020B0606020202030204" pitchFamily="34" charset="0"/>
                <a:cs typeface="Aharoni" panose="02010803020104030203" pitchFamily="2" charset="-79"/>
              </a:rPr>
              <a:t>  February 2026</a:t>
            </a:r>
          </a:p>
        </p:txBody>
      </p:sp>
      <p:sp>
        <p:nvSpPr>
          <p:cNvPr id="8" name="TextBox 7">
            <a:extLst>
              <a:ext uri="{FF2B5EF4-FFF2-40B4-BE49-F238E27FC236}">
                <a16:creationId xmlns:a16="http://schemas.microsoft.com/office/drawing/2014/main" id="{B0F7C143-70E6-8961-AE0C-3547937B0D17}"/>
              </a:ext>
            </a:extLst>
          </p:cNvPr>
          <p:cNvSpPr txBox="1"/>
          <p:nvPr/>
        </p:nvSpPr>
        <p:spPr>
          <a:xfrm>
            <a:off x="3308554" y="1178252"/>
            <a:ext cx="8499988" cy="4247317"/>
          </a:xfrm>
          <a:prstGeom prst="rect">
            <a:avLst/>
          </a:prstGeom>
          <a:noFill/>
          <a:ln>
            <a:noFill/>
          </a:ln>
        </p:spPr>
        <p:txBody>
          <a:bodyPr wrap="square" rtlCol="0">
            <a:spAutoFit/>
          </a:bodyPr>
          <a:lstStyle/>
          <a:p>
            <a:r>
              <a:rPr lang="en-GB" sz="1200" b="1" i="0" dirty="0">
                <a:solidFill>
                  <a:srgbClr val="00B050"/>
                </a:solidFill>
                <a:effectLst/>
              </a:rPr>
              <a:t>Royal Wolverhampton Trust- Meet the Apprenticeship Team- In person- Emergency Department, New Cross Hospital 10:00am-2:00pm</a:t>
            </a:r>
          </a:p>
          <a:p>
            <a:r>
              <a:rPr lang="en-GB" sz="1100" dirty="0"/>
              <a:t>Come and meet The Royal Wolverhampton NHS Trust's Apprenticeship team to find out </a:t>
            </a:r>
            <a:r>
              <a:rPr lang="en-GB" sz="1200" dirty="0"/>
              <a:t>more about Apprenticeships and how you can get involved! Click </a:t>
            </a:r>
            <a:r>
              <a:rPr lang="en-GB" sz="1200" dirty="0">
                <a:hlinkClick r:id="rId2"/>
              </a:rPr>
              <a:t>here</a:t>
            </a:r>
            <a:r>
              <a:rPr lang="en-GB" sz="1200" dirty="0"/>
              <a:t> to find out more. </a:t>
            </a:r>
            <a:endParaRPr lang="en-GB" sz="1200" dirty="0">
              <a:solidFill>
                <a:srgbClr val="000000"/>
              </a:solidFill>
            </a:endParaRPr>
          </a:p>
          <a:p>
            <a:endParaRPr lang="en-GB" sz="1200" dirty="0">
              <a:solidFill>
                <a:srgbClr val="000000"/>
              </a:solidFill>
            </a:endParaRPr>
          </a:p>
          <a:p>
            <a:r>
              <a:rPr lang="en-GB" sz="1200" b="1" dirty="0">
                <a:solidFill>
                  <a:srgbClr val="00B050"/>
                </a:solidFill>
              </a:rPr>
              <a:t>De Montfort University: Your route into teaching- Degree Apprenticeships at DMU- Virtual 4:00pm </a:t>
            </a:r>
          </a:p>
          <a:p>
            <a:r>
              <a:rPr lang="en-GB" sz="1200" b="0" i="0" dirty="0">
                <a:effectLst/>
              </a:rPr>
              <a:t>The Teaching Degree Apprenticeship provides a practical, funded route into teaching that enables schools to develop talent from within, while apprentices work and gain a salary. In this live online session, you will learn how the apprenticeship works in practice, how it supports workforce planning and retention, and what it means for your staff development strategy. You’ll hear directly from programme lecturers, employers, partners, and an apprentice currently on the programme, with the chance to ask questions throughout. Click </a:t>
            </a:r>
            <a:r>
              <a:rPr lang="en-GB" sz="1200" b="1" i="0" dirty="0">
                <a:effectLst/>
                <a:hlinkClick r:id="rId3">
                  <a:extLst>
                    <a:ext uri="{A12FA001-AC4F-418D-AE19-62706E023703}">
                      <ahyp:hlinkClr xmlns:ahyp="http://schemas.microsoft.com/office/drawing/2018/hyperlinkcolor" val="tx"/>
                    </a:ext>
                  </a:extLst>
                </a:hlinkClick>
              </a:rPr>
              <a:t>here</a:t>
            </a:r>
            <a:r>
              <a:rPr lang="en-GB" sz="1200" b="0" i="0" dirty="0">
                <a:effectLst/>
              </a:rPr>
              <a:t> to register.</a:t>
            </a:r>
          </a:p>
          <a:p>
            <a:endParaRPr lang="en-GB" sz="1200" dirty="0">
              <a:solidFill>
                <a:srgbClr val="000000"/>
              </a:solidFill>
            </a:endParaRPr>
          </a:p>
          <a:p>
            <a:r>
              <a:rPr lang="en-GB" sz="1200" b="1" dirty="0" err="1">
                <a:solidFill>
                  <a:srgbClr val="00B050"/>
                </a:solidFill>
              </a:rPr>
              <a:t>Unifrog</a:t>
            </a:r>
            <a:r>
              <a:rPr lang="en-GB" sz="1200" b="1" dirty="0">
                <a:solidFill>
                  <a:srgbClr val="00B050"/>
                </a:solidFill>
              </a:rPr>
              <a:t>- Games design taster: how creative worlds are built 5:30pm-6:15pm </a:t>
            </a:r>
          </a:p>
          <a:p>
            <a:r>
              <a:rPr lang="en-GB" sz="1200" dirty="0"/>
              <a:t> Join Professor Chris </a:t>
            </a:r>
            <a:r>
              <a:rPr lang="en-GB" sz="1200" dirty="0" err="1"/>
              <a:t>Headleand</a:t>
            </a:r>
            <a:r>
              <a:rPr lang="en-GB" sz="1200" dirty="0"/>
              <a:t> from the University of Staffordshire to explore how games blend art, storytelling, code, psychology, and tech. You’ll learn how designers shape player experience, how developers solve complex problems, and how teams collaborate to bring games to life. Discover how game technologies influence industries beyond entertainment, and how studying games design builds valuable problem solving and teamwork skills. Click </a:t>
            </a:r>
            <a:r>
              <a:rPr lang="en-GB" sz="1200" dirty="0">
                <a:hlinkClick r:id="rId4"/>
              </a:rPr>
              <a:t>here</a:t>
            </a:r>
            <a:r>
              <a:rPr lang="en-GB" sz="1200" dirty="0"/>
              <a:t> for more information. Please use your </a:t>
            </a:r>
            <a:r>
              <a:rPr lang="en-GB" sz="1200" dirty="0" err="1"/>
              <a:t>Unifrog</a:t>
            </a:r>
            <a:r>
              <a:rPr lang="en-GB" sz="1200" dirty="0"/>
              <a:t> login details.</a:t>
            </a:r>
          </a:p>
          <a:p>
            <a:endParaRPr lang="en-GB" sz="1200" b="1" i="0" cap="all" dirty="0">
              <a:solidFill>
                <a:srgbClr val="000000"/>
              </a:solidFill>
              <a:effectLst/>
            </a:endParaRPr>
          </a:p>
          <a:p>
            <a:pPr fontAlgn="base"/>
            <a:r>
              <a:rPr lang="en-GB" sz="1200" b="1" i="0" dirty="0">
                <a:solidFill>
                  <a:srgbClr val="00B050"/>
                </a:solidFill>
                <a:effectLst/>
              </a:rPr>
              <a:t>HSBC-NAW2026 Options available to me as a student 6:00pm-7:00pm </a:t>
            </a:r>
            <a:endParaRPr lang="en-GB" sz="1200" b="1" dirty="0">
              <a:solidFill>
                <a:srgbClr val="00B050"/>
              </a:solidFill>
            </a:endParaRPr>
          </a:p>
          <a:p>
            <a:pPr fontAlgn="base"/>
            <a:r>
              <a:rPr lang="en-GB" sz="1200" dirty="0"/>
              <a:t>Join us for this event during National Apprenticeship Week and gain an insight into the diverse range of apprenticeship career opportunities we offer. Explore how we can support your professional development and help you achieve your ambitions within a dynamic, global organisation</a:t>
            </a:r>
            <a:r>
              <a:rPr lang="en-GB" dirty="0"/>
              <a:t>. </a:t>
            </a:r>
            <a:r>
              <a:rPr lang="en-GB" sz="1200" i="0" dirty="0">
                <a:effectLst/>
              </a:rPr>
              <a:t>Please click </a:t>
            </a:r>
            <a:r>
              <a:rPr lang="en-GB" sz="1200" b="1" i="0" dirty="0">
                <a:effectLst/>
                <a:hlinkClick r:id="rId5">
                  <a:extLst>
                    <a:ext uri="{A12FA001-AC4F-418D-AE19-62706E023703}">
                      <ahyp:hlinkClr xmlns:ahyp="http://schemas.microsoft.com/office/drawing/2018/hyperlinkcolor" val="tx"/>
                    </a:ext>
                  </a:extLst>
                </a:hlinkClick>
              </a:rPr>
              <a:t>here</a:t>
            </a:r>
            <a:r>
              <a:rPr lang="en-GB" sz="1200" i="0" dirty="0">
                <a:effectLst/>
              </a:rPr>
              <a:t> to register for the event.</a:t>
            </a:r>
          </a:p>
        </p:txBody>
      </p:sp>
      <p:pic>
        <p:nvPicPr>
          <p:cNvPr id="12" name="Picture 11">
            <a:extLst>
              <a:ext uri="{FF2B5EF4-FFF2-40B4-BE49-F238E27FC236}">
                <a16:creationId xmlns:a16="http://schemas.microsoft.com/office/drawing/2014/main" id="{4E8658EE-26E7-6CFF-1EEB-04192D7E30D8}"/>
              </a:ext>
            </a:extLst>
          </p:cNvPr>
          <p:cNvPicPr>
            <a:picLocks noChangeAspect="1"/>
          </p:cNvPicPr>
          <p:nvPr/>
        </p:nvPicPr>
        <p:blipFill>
          <a:blip r:embed="rId6"/>
          <a:stretch>
            <a:fillRect/>
          </a:stretch>
        </p:blipFill>
        <p:spPr>
          <a:xfrm>
            <a:off x="10280073" y="6115504"/>
            <a:ext cx="1911927" cy="742496"/>
          </a:xfrm>
          <a:prstGeom prst="rect">
            <a:avLst/>
          </a:prstGeom>
        </p:spPr>
      </p:pic>
      <p:pic>
        <p:nvPicPr>
          <p:cNvPr id="3" name="Picture 2">
            <a:extLst>
              <a:ext uri="{FF2B5EF4-FFF2-40B4-BE49-F238E27FC236}">
                <a16:creationId xmlns:a16="http://schemas.microsoft.com/office/drawing/2014/main" id="{91F20244-CDC0-1076-8421-8C97ED6CE074}"/>
              </a:ext>
            </a:extLst>
          </p:cNvPr>
          <p:cNvPicPr>
            <a:picLocks noChangeAspect="1"/>
          </p:cNvPicPr>
          <p:nvPr/>
        </p:nvPicPr>
        <p:blipFill>
          <a:blip r:embed="rId7"/>
          <a:stretch>
            <a:fillRect/>
          </a:stretch>
        </p:blipFill>
        <p:spPr>
          <a:xfrm>
            <a:off x="3427245" y="169606"/>
            <a:ext cx="3444539" cy="981541"/>
          </a:xfrm>
          <a:prstGeom prst="rect">
            <a:avLst/>
          </a:prstGeom>
        </p:spPr>
      </p:pic>
      <p:sp>
        <p:nvSpPr>
          <p:cNvPr id="4" name="Speech Bubble: Oval 3">
            <a:extLst>
              <a:ext uri="{FF2B5EF4-FFF2-40B4-BE49-F238E27FC236}">
                <a16:creationId xmlns:a16="http://schemas.microsoft.com/office/drawing/2014/main" id="{1363F327-6ED8-B243-A42F-F975BBC9E8DD}"/>
              </a:ext>
            </a:extLst>
          </p:cNvPr>
          <p:cNvSpPr/>
          <p:nvPr/>
        </p:nvSpPr>
        <p:spPr>
          <a:xfrm>
            <a:off x="95864" y="3429000"/>
            <a:ext cx="2816940" cy="2686504"/>
          </a:xfrm>
          <a:prstGeom prst="wedgeEllipseCallou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b="1" dirty="0"/>
              <a:t>Join the BBC during their Business Boost Tuesday, click </a:t>
            </a:r>
            <a:r>
              <a:rPr lang="en-GB" b="1" dirty="0">
                <a:hlinkClick r:id="rId8"/>
              </a:rPr>
              <a:t>here</a:t>
            </a:r>
            <a:r>
              <a:rPr lang="en-GB" b="1" dirty="0"/>
              <a:t> to learn how to get a Business &amp; Administration Apprenticeship.</a:t>
            </a:r>
          </a:p>
        </p:txBody>
      </p:sp>
      <p:sp>
        <p:nvSpPr>
          <p:cNvPr id="10" name="Rectangle 9">
            <a:extLst>
              <a:ext uri="{FF2B5EF4-FFF2-40B4-BE49-F238E27FC236}">
                <a16:creationId xmlns:a16="http://schemas.microsoft.com/office/drawing/2014/main" id="{88019964-8F98-98AE-D62F-1CC07CD52D55}"/>
              </a:ext>
            </a:extLst>
          </p:cNvPr>
          <p:cNvSpPr/>
          <p:nvPr/>
        </p:nvSpPr>
        <p:spPr>
          <a:xfrm>
            <a:off x="3308554" y="1007611"/>
            <a:ext cx="8499988" cy="170641"/>
          </a:xfrm>
          <a:prstGeom prst="rect">
            <a:avLst/>
          </a:prstGeom>
          <a:solidFill>
            <a:srgbClr val="00B05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558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447124-6BB6-8F78-92E4-E34CA34B7A5B}"/>
              </a:ext>
            </a:extLst>
          </p:cNvPr>
          <p:cNvSpPr/>
          <p:nvPr/>
        </p:nvSpPr>
        <p:spPr>
          <a:xfrm>
            <a:off x="0" y="0"/>
            <a:ext cx="3008671" cy="6858000"/>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0ECB00B6-38E1-DD85-9BAB-9B49366062AD}"/>
              </a:ext>
            </a:extLst>
          </p:cNvPr>
          <p:cNvSpPr txBox="1"/>
          <p:nvPr/>
        </p:nvSpPr>
        <p:spPr>
          <a:xfrm>
            <a:off x="299883" y="169606"/>
            <a:ext cx="2408903" cy="2308324"/>
          </a:xfrm>
          <a:prstGeom prst="rect">
            <a:avLst/>
          </a:prstGeom>
          <a:noFill/>
        </p:spPr>
        <p:txBody>
          <a:bodyPr wrap="square" rtlCol="0">
            <a:spAutoFit/>
          </a:bodyPr>
          <a:lstStyle/>
          <a:p>
            <a:pPr algn="ctr"/>
            <a:r>
              <a:rPr lang="en-GB" sz="3600" b="1" dirty="0">
                <a:latin typeface="Arial Narrow" panose="020B0606020202030204" pitchFamily="34" charset="0"/>
                <a:cs typeface="Aharoni" panose="02010803020104030203" pitchFamily="2" charset="-79"/>
              </a:rPr>
              <a:t>Wednesday</a:t>
            </a:r>
          </a:p>
          <a:p>
            <a:pPr algn="ctr"/>
            <a:r>
              <a:rPr lang="en-GB" sz="3600" b="1" dirty="0">
                <a:latin typeface="Arial Narrow" panose="020B0606020202030204" pitchFamily="34" charset="0"/>
                <a:cs typeface="Aharoni" panose="02010803020104030203" pitchFamily="2" charset="-79"/>
              </a:rPr>
              <a:t>11</a:t>
            </a:r>
            <a:r>
              <a:rPr lang="en-GB" sz="3600" b="1" baseline="30000" dirty="0">
                <a:latin typeface="Arial Narrow" panose="020B0606020202030204" pitchFamily="34" charset="0"/>
                <a:cs typeface="Aharoni" panose="02010803020104030203" pitchFamily="2" charset="-79"/>
              </a:rPr>
              <a:t>th</a:t>
            </a:r>
            <a:r>
              <a:rPr lang="en-GB" sz="3600" b="1" dirty="0">
                <a:latin typeface="Arial Narrow" panose="020B0606020202030204" pitchFamily="34" charset="0"/>
                <a:cs typeface="Aharoni" panose="02010803020104030203" pitchFamily="2" charset="-79"/>
              </a:rPr>
              <a:t>  February 2026</a:t>
            </a:r>
          </a:p>
        </p:txBody>
      </p:sp>
      <p:sp>
        <p:nvSpPr>
          <p:cNvPr id="8" name="TextBox 7">
            <a:extLst>
              <a:ext uri="{FF2B5EF4-FFF2-40B4-BE49-F238E27FC236}">
                <a16:creationId xmlns:a16="http://schemas.microsoft.com/office/drawing/2014/main" id="{B0F7C143-70E6-8961-AE0C-3547937B0D17}"/>
              </a:ext>
            </a:extLst>
          </p:cNvPr>
          <p:cNvSpPr txBox="1"/>
          <p:nvPr/>
        </p:nvSpPr>
        <p:spPr>
          <a:xfrm>
            <a:off x="3308554" y="1883229"/>
            <a:ext cx="8583565" cy="4346126"/>
          </a:xfrm>
          <a:prstGeom prst="rect">
            <a:avLst/>
          </a:prstGeom>
          <a:noFill/>
          <a:ln>
            <a:noFill/>
          </a:ln>
        </p:spPr>
        <p:txBody>
          <a:bodyPr wrap="square" rtlCol="0">
            <a:spAutoFit/>
          </a:bodyPr>
          <a:lstStyle/>
          <a:p>
            <a:pPr>
              <a:lnSpc>
                <a:spcPct val="103000"/>
              </a:lnSpc>
            </a:pPr>
            <a:endParaRPr lang="en-GB" sz="1400" kern="100" dirty="0">
              <a:solidFill>
                <a:srgbClr val="FF0000"/>
              </a:solidFill>
              <a:ea typeface="Calibri" panose="020F0502020204030204" pitchFamily="34" charset="0"/>
              <a:cs typeface="Times New Roman" panose="02020603050405020304" pitchFamily="18" charset="0"/>
            </a:endParaRPr>
          </a:p>
          <a:p>
            <a:r>
              <a:rPr lang="en-GB" sz="1400" b="1" dirty="0">
                <a:solidFill>
                  <a:srgbClr val="FF0000"/>
                </a:solidFill>
              </a:rPr>
              <a:t>STEM Session with Leading Engineering and Construction firm Bechtel- Virtual 12:30pm-1pm</a:t>
            </a:r>
          </a:p>
          <a:p>
            <a:r>
              <a:rPr lang="en-GB" sz="1400" b="0" i="0" kern="100" dirty="0">
                <a:ea typeface="Calibri" panose="020F0502020204030204" pitchFamily="34" charset="0"/>
                <a:cs typeface="Times New Roman" panose="02020603050405020304" pitchFamily="18" charset="0"/>
              </a:rPr>
              <a:t>Bechtel are celebrating women and girls in science and are inviting all students, to a virtual classroom session. Learn about STEM careers and opportunities available with Bechtel. Hear from women across the organisation as they bring their roles and responsibilities to life. Learn from apprentices and graduates about their experience working on some of the world’s largest projects. Click </a:t>
            </a:r>
            <a:r>
              <a:rPr lang="en-GB" sz="1400" b="0" i="0" kern="100" dirty="0">
                <a:ea typeface="Calibri" panose="020F0502020204030204" pitchFamily="34" charset="0"/>
                <a:cs typeface="Times New Roman" panose="02020603050405020304" pitchFamily="18" charset="0"/>
                <a:hlinkClick r:id="rId3"/>
              </a:rPr>
              <a:t>here </a:t>
            </a:r>
            <a:r>
              <a:rPr lang="en-GB" sz="1400" b="0" i="0" kern="100" dirty="0">
                <a:ea typeface="Calibri" panose="020F0502020204030204" pitchFamily="34" charset="0"/>
                <a:cs typeface="Times New Roman" panose="02020603050405020304" pitchFamily="18" charset="0"/>
              </a:rPr>
              <a:t>to register for this event.</a:t>
            </a:r>
          </a:p>
          <a:p>
            <a:r>
              <a:rPr lang="en-GB" sz="1400" b="0" i="0" kern="100" dirty="0">
                <a:ea typeface="Calibri" panose="020F0502020204030204" pitchFamily="34" charset="0"/>
                <a:cs typeface="Times New Roman" panose="02020603050405020304" pitchFamily="18" charset="0"/>
              </a:rPr>
              <a:t> </a:t>
            </a:r>
          </a:p>
          <a:p>
            <a:r>
              <a:rPr lang="en-GB" sz="1400" b="1" i="0" dirty="0" err="1">
                <a:solidFill>
                  <a:srgbClr val="FF0000"/>
                </a:solidFill>
                <a:effectLst/>
              </a:rPr>
              <a:t>Unifrog</a:t>
            </a:r>
            <a:r>
              <a:rPr lang="en-GB" sz="1400" b="1" i="0" dirty="0">
                <a:solidFill>
                  <a:srgbClr val="FF0000"/>
                </a:solidFill>
                <a:effectLst/>
              </a:rPr>
              <a:t>- Apprenticeship fair- 4:00pm- 6:00pm 2026</a:t>
            </a:r>
            <a:endParaRPr lang="en-GB" sz="1400" b="1" dirty="0">
              <a:solidFill>
                <a:srgbClr val="FF0000"/>
              </a:solidFill>
            </a:endParaRPr>
          </a:p>
          <a:p>
            <a:r>
              <a:rPr lang="en-GB" sz="1400" i="0" dirty="0">
                <a:effectLst/>
              </a:rPr>
              <a:t>Join this virtual apprenticeship fair to learn all about the world of apprenticeships. Explore the latest apprenticeship opportunities, attend live sessions with top employers, and network one-on-one with professional experts to get top tips on how to find and apply for your dream apprenticeship. Click </a:t>
            </a:r>
            <a:r>
              <a:rPr lang="en-GB" sz="1400" b="1" i="0" dirty="0">
                <a:effectLst/>
                <a:hlinkClick r:id="rId4">
                  <a:extLst>
                    <a:ext uri="{A12FA001-AC4F-418D-AE19-62706E023703}">
                      <ahyp:hlinkClr xmlns:ahyp="http://schemas.microsoft.com/office/drawing/2018/hyperlinkcolor" val="tx"/>
                    </a:ext>
                  </a:extLst>
                </a:hlinkClick>
              </a:rPr>
              <a:t>here</a:t>
            </a:r>
            <a:r>
              <a:rPr lang="en-GB" sz="1400" i="0" dirty="0">
                <a:effectLst/>
              </a:rPr>
              <a:t> for a full schedule and to register for the virtual fair. Please use your Unifrog login details.</a:t>
            </a:r>
          </a:p>
          <a:p>
            <a:endParaRPr lang="en-GB" sz="1000" i="0" dirty="0">
              <a:effectLst/>
            </a:endParaRPr>
          </a:p>
          <a:p>
            <a:r>
              <a:rPr lang="en-GB" sz="1400" b="1" kern="100" dirty="0">
                <a:solidFill>
                  <a:srgbClr val="FF0000"/>
                </a:solidFill>
                <a:ea typeface="Calibri" panose="020F0502020204030204" pitchFamily="34" charset="0"/>
                <a:cs typeface="Times New Roman" panose="02020603050405020304" pitchFamily="18" charset="0"/>
              </a:rPr>
              <a:t>Scottish Power- Powering Futures: A Parent and Student’s Guide to Apprenticeship – Virtual 6:00pm- 6:30pm</a:t>
            </a:r>
          </a:p>
          <a:p>
            <a:r>
              <a:rPr lang="en-GB" sz="1400" dirty="0"/>
              <a:t>Join ScottishPower for an exclusive virtual session exploring the world of apprenticeships. </a:t>
            </a:r>
          </a:p>
          <a:p>
            <a:r>
              <a:rPr lang="en-GB" sz="1400" dirty="0"/>
              <a:t>An introduction to National Apprenticeship Week and why apprenticeships matter in today’s job market/the energy industry. Types of roles available and variety of programmes across ScottishPower – Investment ScottishPower are putting into young people/programmes. </a:t>
            </a:r>
            <a:r>
              <a:rPr lang="en-GB" sz="1400" dirty="0" err="1"/>
              <a:t>Mythbusting</a:t>
            </a:r>
            <a:r>
              <a:rPr lang="en-GB" sz="1400" dirty="0"/>
              <a:t> apprenticeships. </a:t>
            </a:r>
          </a:p>
          <a:p>
            <a:r>
              <a:rPr lang="en-GB" sz="1400" dirty="0"/>
              <a:t>Benefits of an apprenticeship to a young person. Application processes and tips – </a:t>
            </a:r>
          </a:p>
          <a:p>
            <a:r>
              <a:rPr lang="en-GB" sz="1400" dirty="0"/>
              <a:t>how you can prepare</a:t>
            </a:r>
            <a:r>
              <a:rPr lang="en-GB" sz="1400" b="0" i="0" dirty="0">
                <a:effectLst/>
              </a:rPr>
              <a:t>. </a:t>
            </a:r>
            <a:r>
              <a:rPr lang="en-GB" sz="1400" kern="100" dirty="0">
                <a:effectLst/>
                <a:ea typeface="Calibri" panose="020F0502020204030204" pitchFamily="34" charset="0"/>
                <a:cs typeface="Times New Roman" panose="02020603050405020304" pitchFamily="18" charset="0"/>
              </a:rPr>
              <a:t>Click</a:t>
            </a:r>
            <a:r>
              <a:rPr lang="en-GB" sz="1400" kern="100" dirty="0">
                <a:effectLst/>
                <a:ea typeface="Calibri" panose="020F0502020204030204" pitchFamily="34" charset="0"/>
                <a:cs typeface="Times New Roman" panose="02020603050405020304" pitchFamily="18" charset="0"/>
                <a:hlinkClick r:id="rId5"/>
              </a:rPr>
              <a:t> </a:t>
            </a:r>
            <a:r>
              <a:rPr lang="en-GB" sz="1400" b="1" u="sng" kern="100" dirty="0">
                <a:effectLst/>
                <a:ea typeface="Calibri" panose="020F0502020204030204" pitchFamily="34" charset="0"/>
                <a:cs typeface="Times New Roman" panose="02020603050405020304" pitchFamily="18" charset="0"/>
                <a:hlinkClick r:id="rId5"/>
              </a:rPr>
              <a:t>here</a:t>
            </a:r>
            <a:r>
              <a:rPr lang="en-GB" sz="1400" kern="100" dirty="0">
                <a:effectLst/>
                <a:ea typeface="Calibri" panose="020F0502020204030204" pitchFamily="34" charset="0"/>
                <a:cs typeface="Times New Roman" panose="02020603050405020304" pitchFamily="18" charset="0"/>
                <a:hlinkClick r:id="rId5"/>
              </a:rPr>
              <a:t> </a:t>
            </a:r>
            <a:r>
              <a:rPr lang="en-GB" sz="1400" kern="100" dirty="0">
                <a:effectLst/>
                <a:ea typeface="Calibri" panose="020F0502020204030204" pitchFamily="34" charset="0"/>
                <a:cs typeface="Times New Roman" panose="02020603050405020304" pitchFamily="18" charset="0"/>
              </a:rPr>
              <a:t>to register for the event.</a:t>
            </a:r>
          </a:p>
        </p:txBody>
      </p:sp>
      <p:pic>
        <p:nvPicPr>
          <p:cNvPr id="10" name="Picture 9">
            <a:extLst>
              <a:ext uri="{FF2B5EF4-FFF2-40B4-BE49-F238E27FC236}">
                <a16:creationId xmlns:a16="http://schemas.microsoft.com/office/drawing/2014/main" id="{4F55288E-447D-1030-D130-45B16EB53CC1}"/>
              </a:ext>
            </a:extLst>
          </p:cNvPr>
          <p:cNvPicPr>
            <a:picLocks noChangeAspect="1"/>
          </p:cNvPicPr>
          <p:nvPr/>
        </p:nvPicPr>
        <p:blipFill>
          <a:blip r:embed="rId6"/>
          <a:stretch>
            <a:fillRect/>
          </a:stretch>
        </p:blipFill>
        <p:spPr>
          <a:xfrm>
            <a:off x="10280073" y="6142008"/>
            <a:ext cx="1911927" cy="715992"/>
          </a:xfrm>
          <a:prstGeom prst="rect">
            <a:avLst/>
          </a:prstGeom>
        </p:spPr>
      </p:pic>
      <p:sp>
        <p:nvSpPr>
          <p:cNvPr id="4" name="TextBox 3">
            <a:extLst>
              <a:ext uri="{FF2B5EF4-FFF2-40B4-BE49-F238E27FC236}">
                <a16:creationId xmlns:a16="http://schemas.microsoft.com/office/drawing/2014/main" id="{4BA679C7-C4FA-EA02-5E6C-A1740A297AF2}"/>
              </a:ext>
            </a:extLst>
          </p:cNvPr>
          <p:cNvSpPr txBox="1"/>
          <p:nvPr/>
        </p:nvSpPr>
        <p:spPr>
          <a:xfrm>
            <a:off x="7475621" y="214497"/>
            <a:ext cx="4627238" cy="1389226"/>
          </a:xfrm>
          <a:prstGeom prst="rect">
            <a:avLst/>
          </a:prstGeom>
          <a:solidFill>
            <a:srgbClr val="FF0000"/>
          </a:solidFill>
        </p:spPr>
        <p:txBody>
          <a:bodyPr wrap="square">
            <a:spAutoFit/>
          </a:bodyPr>
          <a:lstStyle/>
          <a:p>
            <a:pPr>
              <a:lnSpc>
                <a:spcPct val="103000"/>
              </a:lnSpc>
              <a:spcAft>
                <a:spcPts val="800"/>
              </a:spcAft>
            </a:pPr>
            <a:r>
              <a:rPr lang="en-GB" sz="2000" b="1" u="sng"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Talk in school: </a:t>
            </a:r>
            <a:r>
              <a:rPr lang="en-GB" sz="2000" dirty="0">
                <a:solidFill>
                  <a:schemeClr val="bg1"/>
                </a:solidFill>
              </a:rPr>
              <a:t>Exploring Career Pathways and Apprenticeships with</a:t>
            </a:r>
            <a:r>
              <a:rPr lang="en-GB" sz="2000" b="1" dirty="0">
                <a:solidFill>
                  <a:schemeClr val="bg1"/>
                </a:solidFill>
              </a:rPr>
              <a:t> RBSL</a:t>
            </a:r>
          </a:p>
          <a:p>
            <a:pPr>
              <a:lnSpc>
                <a:spcPct val="103000"/>
              </a:lnSpc>
              <a:spcAft>
                <a:spcPts val="800"/>
              </a:spcAft>
            </a:pPr>
            <a:r>
              <a:rPr lang="en-GB" dirty="0">
                <a:solidFill>
                  <a:schemeClr val="bg1"/>
                </a:solidFill>
              </a:rPr>
              <a:t>Open to all students, at PT time in the Careers Resource Centre</a:t>
            </a:r>
            <a:endParaRPr lang="en-GB"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9D193E5-7C73-2E28-B6D9-0A4293F8A5C5}"/>
              </a:ext>
            </a:extLst>
          </p:cNvPr>
          <p:cNvPicPr>
            <a:picLocks noChangeAspect="1"/>
          </p:cNvPicPr>
          <p:nvPr/>
        </p:nvPicPr>
        <p:blipFill>
          <a:blip r:embed="rId7"/>
          <a:stretch>
            <a:fillRect/>
          </a:stretch>
        </p:blipFill>
        <p:spPr>
          <a:xfrm>
            <a:off x="3308554" y="86660"/>
            <a:ext cx="4167067" cy="1105544"/>
          </a:xfrm>
          <a:prstGeom prst="rect">
            <a:avLst/>
          </a:prstGeom>
        </p:spPr>
      </p:pic>
      <p:sp>
        <p:nvSpPr>
          <p:cNvPr id="3" name="Speech Bubble: Oval 2">
            <a:extLst>
              <a:ext uri="{FF2B5EF4-FFF2-40B4-BE49-F238E27FC236}">
                <a16:creationId xmlns:a16="http://schemas.microsoft.com/office/drawing/2014/main" id="{2D542D9F-6D7C-D253-9FDB-97953ED264D7}"/>
              </a:ext>
            </a:extLst>
          </p:cNvPr>
          <p:cNvSpPr/>
          <p:nvPr/>
        </p:nvSpPr>
        <p:spPr>
          <a:xfrm>
            <a:off x="130017" y="3301139"/>
            <a:ext cx="2748633" cy="2840869"/>
          </a:xfrm>
          <a:prstGeom prst="wedgeEllipseCallout">
            <a:avLst/>
          </a:prstGeom>
          <a:solidFill>
            <a:srgbClr val="C4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Join the BBC during their Wellbeing Wednesday. Click </a:t>
            </a:r>
            <a:r>
              <a:rPr lang="en-GB" b="1" dirty="0">
                <a:hlinkClick r:id="rId8"/>
              </a:rPr>
              <a:t>here</a:t>
            </a:r>
            <a:r>
              <a:rPr lang="en-GB" b="1" dirty="0"/>
              <a:t> to learn how to get a Health and Social Care apprenticeship. </a:t>
            </a:r>
          </a:p>
        </p:txBody>
      </p:sp>
    </p:spTree>
    <p:extLst>
      <p:ext uri="{BB962C8B-B14F-4D97-AF65-F5344CB8AC3E}">
        <p14:creationId xmlns:p14="http://schemas.microsoft.com/office/powerpoint/2010/main" val="898351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447124-6BB6-8F78-92E4-E34CA34B7A5B}"/>
              </a:ext>
            </a:extLst>
          </p:cNvPr>
          <p:cNvSpPr/>
          <p:nvPr/>
        </p:nvSpPr>
        <p:spPr>
          <a:xfrm>
            <a:off x="0" y="0"/>
            <a:ext cx="3008671" cy="6858000"/>
          </a:xfrm>
          <a:prstGeom prst="rect">
            <a:avLst/>
          </a:prstGeom>
          <a:solidFill>
            <a:srgbClr val="9933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0ECB00B6-38E1-DD85-9BAB-9B49366062AD}"/>
              </a:ext>
            </a:extLst>
          </p:cNvPr>
          <p:cNvSpPr txBox="1"/>
          <p:nvPr/>
        </p:nvSpPr>
        <p:spPr>
          <a:xfrm>
            <a:off x="299883" y="169606"/>
            <a:ext cx="2408903" cy="2308324"/>
          </a:xfrm>
          <a:prstGeom prst="rect">
            <a:avLst/>
          </a:prstGeom>
          <a:noFill/>
        </p:spPr>
        <p:txBody>
          <a:bodyPr wrap="square" rtlCol="0">
            <a:spAutoFit/>
          </a:bodyPr>
          <a:lstStyle/>
          <a:p>
            <a:pPr algn="ctr"/>
            <a:r>
              <a:rPr lang="en-GB" sz="3600" b="1" dirty="0">
                <a:latin typeface="Arial Narrow" panose="020B0606020202030204" pitchFamily="34" charset="0"/>
                <a:cs typeface="Aharoni" panose="02010803020104030203" pitchFamily="2" charset="-79"/>
              </a:rPr>
              <a:t>Thursday</a:t>
            </a:r>
          </a:p>
          <a:p>
            <a:pPr algn="ctr"/>
            <a:r>
              <a:rPr lang="en-GB" sz="3600" b="1" dirty="0">
                <a:latin typeface="Arial Narrow" panose="020B0606020202030204" pitchFamily="34" charset="0"/>
                <a:cs typeface="Aharoni" panose="02010803020104030203" pitchFamily="2" charset="-79"/>
              </a:rPr>
              <a:t>12</a:t>
            </a:r>
            <a:r>
              <a:rPr lang="en-GB" sz="3600" b="1" baseline="30000" dirty="0">
                <a:latin typeface="Arial Narrow" panose="020B0606020202030204" pitchFamily="34" charset="0"/>
                <a:cs typeface="Aharoni" panose="02010803020104030203" pitchFamily="2" charset="-79"/>
              </a:rPr>
              <a:t>th</a:t>
            </a:r>
            <a:r>
              <a:rPr lang="en-GB" sz="3600" b="1" dirty="0">
                <a:latin typeface="Arial Narrow" panose="020B0606020202030204" pitchFamily="34" charset="0"/>
                <a:cs typeface="Aharoni" panose="02010803020104030203" pitchFamily="2" charset="-79"/>
              </a:rPr>
              <a:t>  February 2026</a:t>
            </a:r>
          </a:p>
        </p:txBody>
      </p:sp>
      <p:sp>
        <p:nvSpPr>
          <p:cNvPr id="8" name="TextBox 7">
            <a:extLst>
              <a:ext uri="{FF2B5EF4-FFF2-40B4-BE49-F238E27FC236}">
                <a16:creationId xmlns:a16="http://schemas.microsoft.com/office/drawing/2014/main" id="{B0F7C143-70E6-8961-AE0C-3547937B0D17}"/>
              </a:ext>
            </a:extLst>
          </p:cNvPr>
          <p:cNvSpPr txBox="1"/>
          <p:nvPr/>
        </p:nvSpPr>
        <p:spPr>
          <a:xfrm>
            <a:off x="3297320" y="1446281"/>
            <a:ext cx="8499988" cy="5585440"/>
          </a:xfrm>
          <a:prstGeom prst="rect">
            <a:avLst/>
          </a:prstGeom>
          <a:noFill/>
          <a:ln>
            <a:noFill/>
          </a:ln>
        </p:spPr>
        <p:txBody>
          <a:bodyPr wrap="square" rtlCol="0">
            <a:spAutoFit/>
          </a:bodyPr>
          <a:lstStyle/>
          <a:p>
            <a:endParaRPr lang="en-GB" sz="1100" b="1" kern="100" dirty="0">
              <a:solidFill>
                <a:srgbClr val="7030A0"/>
              </a:solidFill>
              <a:effectLst/>
              <a:ea typeface="Calibri" panose="020F0502020204030204" pitchFamily="34" charset="0"/>
              <a:cs typeface="Times New Roman" panose="02020603050405020304" pitchFamily="18" charset="0"/>
            </a:endParaRPr>
          </a:p>
          <a:p>
            <a:endParaRPr lang="en-GB" sz="1200" kern="100" dirty="0">
              <a:effectLst/>
              <a:ea typeface="Calibri" panose="020F0502020204030204" pitchFamily="34" charset="0"/>
              <a:cs typeface="Times New Roman" panose="02020603050405020304" pitchFamily="18" charset="0"/>
            </a:endParaRPr>
          </a:p>
          <a:p>
            <a:r>
              <a:rPr lang="en-GB" sz="1400" b="1" kern="100" dirty="0">
                <a:solidFill>
                  <a:srgbClr val="7030A0"/>
                </a:solidFill>
                <a:effectLst/>
                <a:ea typeface="Calibri" panose="020F0502020204030204" pitchFamily="34" charset="0"/>
                <a:cs typeface="Times New Roman" panose="02020603050405020304" pitchFamily="18" charset="0"/>
              </a:rPr>
              <a:t>Severn Trent Water Holyhead Road Shelton, Shrewsbury SY3 8BJ 5:00pm – 7:00pm</a:t>
            </a:r>
            <a:endParaRPr lang="en-GB" sz="1400" kern="100" dirty="0">
              <a:solidFill>
                <a:srgbClr val="7030A0"/>
              </a:solidFill>
              <a:effectLst/>
              <a:ea typeface="Calibri" panose="020F0502020204030204" pitchFamily="34" charset="0"/>
              <a:cs typeface="Times New Roman" panose="02020603050405020304" pitchFamily="18" charset="0"/>
            </a:endParaRPr>
          </a:p>
          <a:p>
            <a:r>
              <a:rPr lang="en-GB" sz="1400" kern="100" dirty="0">
                <a:effectLst/>
                <a:ea typeface="Calibri" panose="020F0502020204030204" pitchFamily="34" charset="0"/>
                <a:cs typeface="Times New Roman" panose="02020603050405020304" pitchFamily="18" charset="0"/>
              </a:rPr>
              <a:t>Learn more about our brilliant apprenticeship opportunities we have in Shropshire and Wales. You'll get the chance to meet some of the apprentices in your area and understand from them why joining us was a great decision to kick-start their career. </a:t>
            </a:r>
          </a:p>
          <a:p>
            <a:r>
              <a:rPr lang="en-GB" sz="1400" kern="100" dirty="0">
                <a:effectLst/>
                <a:ea typeface="Calibri" panose="020F0502020204030204" pitchFamily="34" charset="0"/>
                <a:cs typeface="Times New Roman" panose="02020603050405020304" pitchFamily="18" charset="0"/>
              </a:rPr>
              <a:t>Click </a:t>
            </a:r>
            <a:r>
              <a:rPr lang="en-GB" sz="1400" b="1" u="sng" kern="100" dirty="0">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here</a:t>
            </a:r>
            <a:r>
              <a:rPr lang="en-GB" sz="1400" kern="100" dirty="0">
                <a:effectLst/>
                <a:ea typeface="Calibri" panose="020F0502020204030204" pitchFamily="34" charset="0"/>
                <a:cs typeface="Times New Roman" panose="02020603050405020304" pitchFamily="18" charset="0"/>
              </a:rPr>
              <a:t> to register for the event.</a:t>
            </a:r>
          </a:p>
          <a:p>
            <a:endParaRPr lang="en-GB" sz="1400" kern="100" dirty="0">
              <a:effectLst/>
              <a:ea typeface="Calibri" panose="020F0502020204030204" pitchFamily="34" charset="0"/>
              <a:cs typeface="Times New Roman" panose="02020603050405020304" pitchFamily="18" charset="0"/>
            </a:endParaRPr>
          </a:p>
          <a:p>
            <a:r>
              <a:rPr lang="en-GB" sz="1400" b="1" dirty="0">
                <a:solidFill>
                  <a:srgbClr val="7030A0"/>
                </a:solidFill>
                <a:latin typeface="nobel"/>
              </a:rPr>
              <a:t>Discover Apprenticeships: Unlock your learning potential- Virtual 12pm-1pm</a:t>
            </a:r>
          </a:p>
          <a:p>
            <a:r>
              <a:rPr lang="en-GB" sz="1400" dirty="0"/>
              <a:t>This informal Q&amp;A session is open to past, present, and future learners who want clear, friendly advice on anything apprenticeship-related - from getting started and choosing the right pathway to progressing or completing your programme. No presentations, no pressure, just practical answers and expert support. Join us for as little or as long as you like and get the clarity you need. Click </a:t>
            </a:r>
            <a:r>
              <a:rPr lang="en-GB" sz="1400" dirty="0">
                <a:hlinkClick r:id="rId4"/>
              </a:rPr>
              <a:t>here</a:t>
            </a:r>
            <a:r>
              <a:rPr lang="en-GB" sz="1400" dirty="0"/>
              <a:t> to register for this event. </a:t>
            </a:r>
            <a:endParaRPr lang="en-GB" sz="1400" dirty="0">
              <a:latin typeface="nobel"/>
            </a:endParaRPr>
          </a:p>
          <a:p>
            <a:endParaRPr lang="en-GB" sz="1400" dirty="0">
              <a:latin typeface="nobel"/>
            </a:endParaRPr>
          </a:p>
          <a:p>
            <a:r>
              <a:rPr lang="en-GB" sz="1400" b="1" i="0" dirty="0">
                <a:solidFill>
                  <a:srgbClr val="7030A0"/>
                </a:solidFill>
                <a:effectLst/>
                <a:latin typeface="nobel"/>
              </a:rPr>
              <a:t>ICAEW Apprenticeships – Virtual webinar 4:00pm</a:t>
            </a:r>
          </a:p>
          <a:p>
            <a:pPr algn="l"/>
            <a:r>
              <a:rPr lang="en-GB" sz="1400" b="0" i="0" dirty="0">
                <a:solidFill>
                  <a:srgbClr val="000000"/>
                </a:solidFill>
                <a:effectLst/>
                <a:latin typeface="nobel"/>
              </a:rPr>
              <a:t>Thinking about a career in accountancy, business, or finance? Join the ICAEW Early Careers Team for a webinar on ICAEW apprenticeships. Learn how you can earn, learn, and gain a globally respected qualification while starting your career. Discover who the ICAEW are, the career opportunities ICAEW apprenticeships unlock, and how combining work </a:t>
            </a:r>
            <a:r>
              <a:rPr lang="en-GB" sz="1400" b="0" i="0" dirty="0">
                <a:effectLst/>
                <a:latin typeface="nobel"/>
              </a:rPr>
              <a:t>and study can fast-track your success. Get insights into the skills employer's value and tips for finding and securing apprenticeships. Click </a:t>
            </a:r>
            <a:r>
              <a:rPr lang="en-GB" sz="1400" b="1" i="0" dirty="0">
                <a:effectLst/>
                <a:latin typeface="nobel"/>
                <a:hlinkClick r:id="rId5">
                  <a:extLst>
                    <a:ext uri="{A12FA001-AC4F-418D-AE19-62706E023703}">
                      <ahyp:hlinkClr xmlns:ahyp="http://schemas.microsoft.com/office/drawing/2018/hyperlinkcolor" val="tx"/>
                    </a:ext>
                  </a:extLst>
                </a:hlinkClick>
              </a:rPr>
              <a:t>here</a:t>
            </a:r>
            <a:r>
              <a:rPr lang="en-GB" sz="1400" b="0" i="0" dirty="0">
                <a:effectLst/>
                <a:latin typeface="nobel"/>
              </a:rPr>
              <a:t> to register.</a:t>
            </a:r>
            <a:endParaRPr lang="en-GB" sz="1400" b="0" i="0" dirty="0">
              <a:solidFill>
                <a:srgbClr val="000000"/>
              </a:solidFill>
              <a:effectLst/>
              <a:latin typeface="nobel"/>
            </a:endParaRPr>
          </a:p>
          <a:p>
            <a:pPr>
              <a:lnSpc>
                <a:spcPct val="103000"/>
              </a:lnSpc>
            </a:pPr>
            <a:endParaRPr lang="en-GB" sz="1400" kern="100" dirty="0">
              <a:solidFill>
                <a:srgbClr val="7030A0"/>
              </a:solidFill>
              <a:ea typeface="Calibri" panose="020F0502020204030204" pitchFamily="34" charset="0"/>
              <a:cs typeface="Times New Roman" panose="02020603050405020304" pitchFamily="18" charset="0"/>
            </a:endParaRPr>
          </a:p>
          <a:p>
            <a:pPr>
              <a:lnSpc>
                <a:spcPct val="103000"/>
              </a:lnSpc>
            </a:pPr>
            <a:r>
              <a:rPr lang="en-GB" sz="1400" b="1" dirty="0">
                <a:solidFill>
                  <a:srgbClr val="7030A0"/>
                </a:solidFill>
              </a:rPr>
              <a:t>Gov- T-Levels: information for students, what are they and what can you gain? </a:t>
            </a:r>
          </a:p>
          <a:p>
            <a:pPr>
              <a:lnSpc>
                <a:spcPct val="103000"/>
              </a:lnSpc>
            </a:pPr>
            <a:r>
              <a:rPr lang="en-GB" sz="1400" dirty="0">
                <a:solidFill>
                  <a:srgbClr val="000000"/>
                </a:solidFill>
              </a:rPr>
              <a:t>Browse the government website, explore what courses are available to you and where and hear the first-hand experiences of other T-Level students. Click </a:t>
            </a:r>
            <a:r>
              <a:rPr lang="en-GB" sz="1400" dirty="0">
                <a:solidFill>
                  <a:srgbClr val="000000"/>
                </a:solidFill>
                <a:hlinkClick r:id="rId6"/>
              </a:rPr>
              <a:t>here</a:t>
            </a:r>
            <a:r>
              <a:rPr lang="en-GB" sz="1400" dirty="0">
                <a:solidFill>
                  <a:srgbClr val="000000"/>
                </a:solidFill>
              </a:rPr>
              <a:t> to explore more about T-Levels </a:t>
            </a:r>
          </a:p>
          <a:p>
            <a:pPr>
              <a:lnSpc>
                <a:spcPct val="103000"/>
              </a:lnSpc>
            </a:pPr>
            <a:endParaRPr lang="en-GB" sz="1200" b="0" i="0" dirty="0">
              <a:solidFill>
                <a:srgbClr val="000000"/>
              </a:solidFill>
              <a:effectLst/>
            </a:endParaRPr>
          </a:p>
          <a:p>
            <a:pPr>
              <a:lnSpc>
                <a:spcPct val="103000"/>
              </a:lnSpc>
            </a:pPr>
            <a:endParaRPr lang="en-GB" sz="1200" dirty="0">
              <a:solidFill>
                <a:srgbClr val="000000"/>
              </a:solidFill>
            </a:endParaRPr>
          </a:p>
        </p:txBody>
      </p:sp>
      <p:pic>
        <p:nvPicPr>
          <p:cNvPr id="11" name="Picture 10">
            <a:extLst>
              <a:ext uri="{FF2B5EF4-FFF2-40B4-BE49-F238E27FC236}">
                <a16:creationId xmlns:a16="http://schemas.microsoft.com/office/drawing/2014/main" id="{5D6BD8B0-81AB-E231-FC0B-29A7FF417003}"/>
              </a:ext>
            </a:extLst>
          </p:cNvPr>
          <p:cNvPicPr>
            <a:picLocks noChangeAspect="1"/>
          </p:cNvPicPr>
          <p:nvPr/>
        </p:nvPicPr>
        <p:blipFill>
          <a:blip r:embed="rId7"/>
          <a:stretch>
            <a:fillRect/>
          </a:stretch>
        </p:blipFill>
        <p:spPr>
          <a:xfrm>
            <a:off x="10280073" y="6115504"/>
            <a:ext cx="1911927" cy="742496"/>
          </a:xfrm>
          <a:prstGeom prst="rect">
            <a:avLst/>
          </a:prstGeom>
        </p:spPr>
      </p:pic>
      <p:sp>
        <p:nvSpPr>
          <p:cNvPr id="3" name="TextBox 2">
            <a:extLst>
              <a:ext uri="{FF2B5EF4-FFF2-40B4-BE49-F238E27FC236}">
                <a16:creationId xmlns:a16="http://schemas.microsoft.com/office/drawing/2014/main" id="{34E8E183-0A6C-006D-D96D-351CDEC2647D}"/>
              </a:ext>
            </a:extLst>
          </p:cNvPr>
          <p:cNvSpPr txBox="1"/>
          <p:nvPr/>
        </p:nvSpPr>
        <p:spPr>
          <a:xfrm>
            <a:off x="3297320" y="1446281"/>
            <a:ext cx="8418848" cy="397801"/>
          </a:xfrm>
          <a:prstGeom prst="rect">
            <a:avLst/>
          </a:prstGeom>
          <a:solidFill>
            <a:srgbClr val="7030A0"/>
          </a:solidFill>
          <a:ln>
            <a:solidFill>
              <a:srgbClr val="7030A0"/>
            </a:solidFill>
          </a:ln>
        </p:spPr>
        <p:txBody>
          <a:bodyPr wrap="square">
            <a:spAutoFit/>
          </a:bodyPr>
          <a:lstStyle/>
          <a:p>
            <a:pPr>
              <a:lnSpc>
                <a:spcPct val="103000"/>
              </a:lnSpc>
              <a:spcAft>
                <a:spcPts val="800"/>
              </a:spcAft>
            </a:pPr>
            <a:r>
              <a:rPr lang="en-GB" sz="20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Local In person event with Severn Trent – Shrewsbury 5:00pm-7:00pm</a:t>
            </a:r>
            <a:endParaRPr lang="en-GB" sz="12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AA704E2-013E-8B05-DFE5-1D5AD92B682B}"/>
              </a:ext>
            </a:extLst>
          </p:cNvPr>
          <p:cNvPicPr>
            <a:picLocks noChangeAspect="1"/>
          </p:cNvPicPr>
          <p:nvPr/>
        </p:nvPicPr>
        <p:blipFill>
          <a:blip r:embed="rId8"/>
          <a:stretch>
            <a:fillRect/>
          </a:stretch>
        </p:blipFill>
        <p:spPr>
          <a:xfrm>
            <a:off x="3308554" y="169606"/>
            <a:ext cx="3578662" cy="841321"/>
          </a:xfrm>
          <a:prstGeom prst="rect">
            <a:avLst/>
          </a:prstGeom>
        </p:spPr>
      </p:pic>
      <p:sp>
        <p:nvSpPr>
          <p:cNvPr id="4" name="Speech Bubble: Oval 3">
            <a:extLst>
              <a:ext uri="{FF2B5EF4-FFF2-40B4-BE49-F238E27FC236}">
                <a16:creationId xmlns:a16="http://schemas.microsoft.com/office/drawing/2014/main" id="{6C3BFB69-8740-1B92-B52D-EDEC1096EE8F}"/>
              </a:ext>
            </a:extLst>
          </p:cNvPr>
          <p:cNvSpPr/>
          <p:nvPr/>
        </p:nvSpPr>
        <p:spPr>
          <a:xfrm>
            <a:off x="92628" y="3270142"/>
            <a:ext cx="2823411" cy="2826447"/>
          </a:xfrm>
          <a:prstGeom prst="wedgeEllipseCallou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Join the BBC during their Tech and Trade Thursday, Click </a:t>
            </a:r>
            <a:r>
              <a:rPr lang="en-GB" b="1" dirty="0">
                <a:hlinkClick r:id="rId9"/>
              </a:rPr>
              <a:t>here</a:t>
            </a:r>
            <a:r>
              <a:rPr lang="en-GB" b="1" dirty="0"/>
              <a:t> to learn how to get an apprenticeship in Engineering. </a:t>
            </a:r>
          </a:p>
        </p:txBody>
      </p:sp>
      <p:sp>
        <p:nvSpPr>
          <p:cNvPr id="6" name="TextBox 5">
            <a:extLst>
              <a:ext uri="{FF2B5EF4-FFF2-40B4-BE49-F238E27FC236}">
                <a16:creationId xmlns:a16="http://schemas.microsoft.com/office/drawing/2014/main" id="{21DD206F-2755-DD3F-1CDE-BAAB50793EAB}"/>
              </a:ext>
            </a:extLst>
          </p:cNvPr>
          <p:cNvSpPr txBox="1"/>
          <p:nvPr/>
        </p:nvSpPr>
        <p:spPr>
          <a:xfrm>
            <a:off x="6887216" y="135110"/>
            <a:ext cx="5221209" cy="1159805"/>
          </a:xfrm>
          <a:prstGeom prst="rect">
            <a:avLst/>
          </a:prstGeom>
          <a:solidFill>
            <a:srgbClr val="7030A0"/>
          </a:solidFill>
          <a:ln>
            <a:solidFill>
              <a:srgbClr val="7030A0"/>
            </a:solidFill>
          </a:ln>
        </p:spPr>
        <p:txBody>
          <a:bodyPr wrap="square">
            <a:spAutoFit/>
          </a:bodyPr>
          <a:lstStyle/>
          <a:p>
            <a:pPr>
              <a:lnSpc>
                <a:spcPct val="103000"/>
              </a:lnSpc>
              <a:spcAft>
                <a:spcPts val="800"/>
              </a:spcAft>
            </a:pPr>
            <a:r>
              <a:rPr lang="en-GB" sz="2000" b="1" u="sng"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Talk</a:t>
            </a:r>
            <a:r>
              <a:rPr lang="en-GB" sz="3200" b="1" u="sng"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sz="2000" b="1" u="sng"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in school</a:t>
            </a:r>
            <a:r>
              <a:rPr lang="en-GB" sz="2000" b="1"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GB"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Come along to meet apprentice Melissa who is doing an apprenticeship at Schneider Electric. PT time, Careers Resource Centre</a:t>
            </a:r>
          </a:p>
        </p:txBody>
      </p:sp>
    </p:spTree>
    <p:extLst>
      <p:ext uri="{BB962C8B-B14F-4D97-AF65-F5344CB8AC3E}">
        <p14:creationId xmlns:p14="http://schemas.microsoft.com/office/powerpoint/2010/main" val="92937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447124-6BB6-8F78-92E4-E34CA34B7A5B}"/>
              </a:ext>
            </a:extLst>
          </p:cNvPr>
          <p:cNvSpPr/>
          <p:nvPr/>
        </p:nvSpPr>
        <p:spPr>
          <a:xfrm>
            <a:off x="0" y="0"/>
            <a:ext cx="3008671" cy="6858000"/>
          </a:xfrm>
          <a:prstGeom prst="rect">
            <a:avLst/>
          </a:prstGeom>
          <a:solidFill>
            <a:srgbClr val="CC33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0ECB00B6-38E1-DD85-9BAB-9B49366062AD}"/>
              </a:ext>
            </a:extLst>
          </p:cNvPr>
          <p:cNvSpPr txBox="1"/>
          <p:nvPr/>
        </p:nvSpPr>
        <p:spPr>
          <a:xfrm>
            <a:off x="299883" y="169606"/>
            <a:ext cx="2408903" cy="2308324"/>
          </a:xfrm>
          <a:prstGeom prst="rect">
            <a:avLst/>
          </a:prstGeom>
          <a:solidFill>
            <a:srgbClr val="CC3399"/>
          </a:solidFill>
        </p:spPr>
        <p:txBody>
          <a:bodyPr wrap="square" rtlCol="0">
            <a:spAutoFit/>
          </a:bodyPr>
          <a:lstStyle/>
          <a:p>
            <a:pPr algn="ctr"/>
            <a:r>
              <a:rPr lang="en-GB" sz="3600" b="1" dirty="0">
                <a:latin typeface="Arial Narrow" panose="020B0606020202030204" pitchFamily="34" charset="0"/>
                <a:cs typeface="Aharoni" panose="02010803020104030203" pitchFamily="2" charset="-79"/>
              </a:rPr>
              <a:t>Friday</a:t>
            </a:r>
          </a:p>
          <a:p>
            <a:pPr algn="ctr"/>
            <a:r>
              <a:rPr lang="en-GB" sz="3600" b="1" dirty="0">
                <a:latin typeface="Arial Narrow" panose="020B0606020202030204" pitchFamily="34" charset="0"/>
                <a:cs typeface="Aharoni" panose="02010803020104030203" pitchFamily="2" charset="-79"/>
              </a:rPr>
              <a:t> 13</a:t>
            </a:r>
            <a:r>
              <a:rPr lang="en-GB" sz="3600" b="1" baseline="30000" dirty="0">
                <a:latin typeface="Arial Narrow" panose="020B0606020202030204" pitchFamily="34" charset="0"/>
                <a:cs typeface="Aharoni" panose="02010803020104030203" pitchFamily="2" charset="-79"/>
              </a:rPr>
              <a:t>th</a:t>
            </a:r>
            <a:r>
              <a:rPr lang="en-GB" sz="3600" b="1" dirty="0">
                <a:latin typeface="Arial Narrow" panose="020B0606020202030204" pitchFamily="34" charset="0"/>
                <a:cs typeface="Aharoni" panose="02010803020104030203" pitchFamily="2" charset="-79"/>
              </a:rPr>
              <a:t>  February 2026</a:t>
            </a:r>
          </a:p>
        </p:txBody>
      </p:sp>
      <p:pic>
        <p:nvPicPr>
          <p:cNvPr id="9" name="Picture 8">
            <a:extLst>
              <a:ext uri="{FF2B5EF4-FFF2-40B4-BE49-F238E27FC236}">
                <a16:creationId xmlns:a16="http://schemas.microsoft.com/office/drawing/2014/main" id="{9FC1FF4C-608D-32A0-2D6E-4320880EDCFF}"/>
              </a:ext>
            </a:extLst>
          </p:cNvPr>
          <p:cNvPicPr>
            <a:picLocks noChangeAspect="1"/>
          </p:cNvPicPr>
          <p:nvPr/>
        </p:nvPicPr>
        <p:blipFill>
          <a:blip r:embed="rId2"/>
          <a:stretch>
            <a:fillRect/>
          </a:stretch>
        </p:blipFill>
        <p:spPr>
          <a:xfrm>
            <a:off x="10280073" y="6150634"/>
            <a:ext cx="1911927" cy="707366"/>
          </a:xfrm>
          <a:prstGeom prst="rect">
            <a:avLst/>
          </a:prstGeom>
        </p:spPr>
      </p:pic>
      <p:sp>
        <p:nvSpPr>
          <p:cNvPr id="4" name="TextBox 3">
            <a:extLst>
              <a:ext uri="{FF2B5EF4-FFF2-40B4-BE49-F238E27FC236}">
                <a16:creationId xmlns:a16="http://schemas.microsoft.com/office/drawing/2014/main" id="{BBD1E73F-1F8C-492E-983E-692BC2BFF67F}"/>
              </a:ext>
            </a:extLst>
          </p:cNvPr>
          <p:cNvSpPr txBox="1"/>
          <p:nvPr/>
        </p:nvSpPr>
        <p:spPr>
          <a:xfrm>
            <a:off x="3090204" y="1252043"/>
            <a:ext cx="8499988" cy="5062924"/>
          </a:xfrm>
          <a:prstGeom prst="rect">
            <a:avLst/>
          </a:prstGeom>
          <a:noFill/>
          <a:ln>
            <a:noFill/>
          </a:ln>
        </p:spPr>
        <p:txBody>
          <a:bodyPr wrap="square" rtlCol="0">
            <a:spAutoFit/>
          </a:bodyPr>
          <a:lstStyle/>
          <a:p>
            <a:pPr algn="l"/>
            <a:endParaRPr lang="en-GB" sz="1100" b="1" dirty="0">
              <a:solidFill>
                <a:srgbClr val="CC3399"/>
              </a:solidFill>
            </a:endParaRPr>
          </a:p>
          <a:p>
            <a:r>
              <a:rPr lang="en-GB" sz="1400" b="1" dirty="0">
                <a:solidFill>
                  <a:srgbClr val="CC3399"/>
                </a:solidFill>
              </a:rPr>
              <a:t>Virgin Atlantic- Apprenticeships with Altitude- Virtual 11:00am</a:t>
            </a:r>
            <a:endParaRPr lang="en-GB" sz="1400" b="1" i="0" dirty="0">
              <a:solidFill>
                <a:srgbClr val="CC3399"/>
              </a:solidFill>
              <a:effectLst/>
            </a:endParaRPr>
          </a:p>
          <a:p>
            <a:r>
              <a:rPr lang="en-GB" sz="1200" dirty="0"/>
              <a:t>Get ready to soar to new heights with Virgin Atlantic's apprenticeships with altitude, where the sky's the limit for your career journey!</a:t>
            </a:r>
          </a:p>
          <a:p>
            <a:r>
              <a:rPr lang="en-GB" sz="1200" dirty="0"/>
              <a:t>Learn about the career paths, skills, qualifications and the exciting jobs and roles that a Virgin Atlantic apprenticeship leads to.</a:t>
            </a:r>
            <a:endParaRPr lang="en-GB" sz="1200" b="0" i="0" dirty="0">
              <a:solidFill>
                <a:srgbClr val="000000"/>
              </a:solidFill>
              <a:effectLst/>
            </a:endParaRPr>
          </a:p>
          <a:p>
            <a:pPr algn="l"/>
            <a:r>
              <a:rPr lang="en-GB" sz="1200" dirty="0"/>
              <a:t>C</a:t>
            </a:r>
            <a:r>
              <a:rPr lang="en-GB" sz="1200" b="0" i="0" dirty="0">
                <a:effectLst/>
              </a:rPr>
              <a:t>lick </a:t>
            </a:r>
            <a:r>
              <a:rPr lang="en-GB" sz="1200" b="1" i="0" dirty="0">
                <a:effectLst/>
                <a:hlinkClick r:id="rId3">
                  <a:extLst>
                    <a:ext uri="{A12FA001-AC4F-418D-AE19-62706E023703}">
                      <ahyp:hlinkClr xmlns:ahyp="http://schemas.microsoft.com/office/drawing/2018/hyperlinkcolor" val="tx"/>
                    </a:ext>
                  </a:extLst>
                </a:hlinkClick>
              </a:rPr>
              <a:t>here</a:t>
            </a:r>
            <a:r>
              <a:rPr lang="en-GB" sz="1200" b="0" i="0" dirty="0">
                <a:effectLst/>
              </a:rPr>
              <a:t> to register</a:t>
            </a:r>
            <a:r>
              <a:rPr lang="en-GB" sz="1200" b="0" i="0" dirty="0">
                <a:solidFill>
                  <a:srgbClr val="000000"/>
                </a:solidFill>
                <a:effectLst/>
              </a:rPr>
              <a:t>.</a:t>
            </a:r>
            <a:endParaRPr lang="en-GB" sz="1200" b="1" i="0" dirty="0">
              <a:solidFill>
                <a:srgbClr val="CC3399"/>
              </a:solidFill>
              <a:effectLst/>
            </a:endParaRPr>
          </a:p>
          <a:p>
            <a:endParaRPr lang="en-GB" sz="1400" b="1" dirty="0">
              <a:solidFill>
                <a:srgbClr val="CC3399"/>
              </a:solidFill>
            </a:endParaRPr>
          </a:p>
          <a:p>
            <a:r>
              <a:rPr lang="en-GB" sz="1400" b="1" i="0" dirty="0">
                <a:solidFill>
                  <a:srgbClr val="CC3399"/>
                </a:solidFill>
                <a:effectLst/>
              </a:rPr>
              <a:t>TDM</a:t>
            </a:r>
            <a:r>
              <a:rPr lang="en-GB" sz="1400" b="1" dirty="0">
                <a:solidFill>
                  <a:srgbClr val="CC3399"/>
                </a:solidFill>
              </a:rPr>
              <a:t>- Apprenticeship Information Session- AI &amp; Degree Apprenticeship- Virtual 11:30am-12:30pm</a:t>
            </a:r>
          </a:p>
          <a:p>
            <a:r>
              <a:rPr lang="en-GB" sz="1200" dirty="0"/>
              <a:t>TDM are a West Midlands based Apprenticeships and training provider, delivering Apprenticeships from Level 3 up to Degree, in areas including; Tech, Marketing, Cyber Security, Data, Digital Support and Networks. Gain insight into the range of tech and digital apprenticeships TDM offer, with a specific focus on AI and Degree level programmes and the live vacancies we are currently advertising for. We will also provide oversight into the range of Apprenticeship programmes we offer, with the opportunity for you to ask any questions that you may have and learn about what the next steps look like.</a:t>
            </a:r>
            <a:endParaRPr lang="en-GB" sz="1200" dirty="0">
              <a:solidFill>
                <a:srgbClr val="000000"/>
              </a:solidFill>
            </a:endParaRPr>
          </a:p>
          <a:p>
            <a:pPr algn="l"/>
            <a:r>
              <a:rPr lang="en-GB" sz="1200" b="0" i="0" dirty="0">
                <a:effectLst/>
              </a:rPr>
              <a:t>Click </a:t>
            </a:r>
            <a:r>
              <a:rPr lang="en-GB" sz="1200" b="1" i="0" dirty="0">
                <a:effectLst/>
                <a:hlinkClick r:id="rId4">
                  <a:extLst>
                    <a:ext uri="{A12FA001-AC4F-418D-AE19-62706E023703}">
                      <ahyp:hlinkClr xmlns:ahyp="http://schemas.microsoft.com/office/drawing/2018/hyperlinkcolor" val="tx"/>
                    </a:ext>
                  </a:extLst>
                </a:hlinkClick>
              </a:rPr>
              <a:t>here</a:t>
            </a:r>
            <a:r>
              <a:rPr lang="en-GB" sz="1200" b="0" i="0" dirty="0">
                <a:effectLst/>
              </a:rPr>
              <a:t> to </a:t>
            </a:r>
            <a:r>
              <a:rPr lang="en-GB" sz="1200" b="0" i="0" dirty="0">
                <a:solidFill>
                  <a:srgbClr val="000000"/>
                </a:solidFill>
                <a:effectLst/>
              </a:rPr>
              <a:t>register for the event.</a:t>
            </a:r>
          </a:p>
          <a:p>
            <a:pPr algn="l"/>
            <a:endParaRPr lang="en-GB" sz="1400" b="1" dirty="0">
              <a:solidFill>
                <a:srgbClr val="000000"/>
              </a:solidFill>
            </a:endParaRPr>
          </a:p>
          <a:p>
            <a:pPr algn="l"/>
            <a:r>
              <a:rPr lang="en-GB" sz="1400" b="1" dirty="0">
                <a:solidFill>
                  <a:srgbClr val="CC3399"/>
                </a:solidFill>
              </a:rPr>
              <a:t>Kaplan- Invest In your future: Stand out &amp; get hired. Virtual 11:00-11:30am</a:t>
            </a:r>
            <a:endParaRPr lang="en-GB" sz="1400" b="1" i="0" dirty="0">
              <a:solidFill>
                <a:srgbClr val="CC3399"/>
              </a:solidFill>
              <a:effectLst/>
            </a:endParaRPr>
          </a:p>
          <a:p>
            <a:r>
              <a:rPr lang="en-GB" sz="1200" dirty="0"/>
              <a:t>Landing the right apprenticeship is about more than just finding a listing; it’s about mastering the application journey from start to finish. In this session, we’ll break down the essentials to help you </a:t>
            </a:r>
            <a:r>
              <a:rPr lang="en-GB" sz="1200" b="1" dirty="0"/>
              <a:t>Stand Out &amp; Get Hired.</a:t>
            </a:r>
            <a:endParaRPr lang="en-GB" sz="1200" dirty="0"/>
          </a:p>
          <a:p>
            <a:r>
              <a:rPr lang="en-GB" sz="1200" dirty="0"/>
              <a:t>Here is what we will cover:</a:t>
            </a:r>
          </a:p>
          <a:p>
            <a:r>
              <a:rPr lang="en-GB" sz="1200" b="1" dirty="0"/>
              <a:t>Finding &amp; Navigating Vacancies:</a:t>
            </a:r>
            <a:r>
              <a:rPr lang="en-GB" sz="1200" dirty="0"/>
              <a:t> Discover the best platforms to find apprenticeships and understand what the modern recruitment process actually looks like.</a:t>
            </a:r>
          </a:p>
          <a:p>
            <a:r>
              <a:rPr lang="en-GB" sz="1200" b="1" dirty="0"/>
              <a:t>Application &amp; CV Mastery:</a:t>
            </a:r>
            <a:r>
              <a:rPr lang="en-GB" sz="1200" dirty="0"/>
              <a:t> Learn how to build a standout CV and tailor your application to grab the attention of top employers.</a:t>
            </a:r>
          </a:p>
          <a:p>
            <a:r>
              <a:rPr lang="en-GB" sz="1200" b="1" dirty="0"/>
              <a:t>Interview Success Strategies:</a:t>
            </a:r>
            <a:r>
              <a:rPr lang="en-GB" sz="1200" dirty="0"/>
              <a:t> Get expert tips and practical advice on how to prepare for interviews and present your best self with confidence. Click </a:t>
            </a:r>
            <a:r>
              <a:rPr lang="en-GB" sz="1200" dirty="0">
                <a:hlinkClick r:id="rId5"/>
              </a:rPr>
              <a:t>here</a:t>
            </a:r>
            <a:r>
              <a:rPr lang="en-GB" sz="1200" dirty="0"/>
              <a:t> to register for this event. </a:t>
            </a:r>
          </a:p>
          <a:p>
            <a:pPr algn="l"/>
            <a:endParaRPr lang="en-GB" sz="1400" b="1" i="0" cap="all" dirty="0">
              <a:solidFill>
                <a:srgbClr val="000000"/>
              </a:solidFill>
              <a:effectLst/>
            </a:endParaRPr>
          </a:p>
          <a:p>
            <a:pPr algn="l"/>
            <a:endParaRPr lang="en-GB" sz="1200" dirty="0">
              <a:solidFill>
                <a:srgbClr val="000000"/>
              </a:solidFill>
            </a:endParaRPr>
          </a:p>
          <a:p>
            <a:pPr algn="l"/>
            <a:endParaRPr lang="en-GB" sz="1200" dirty="0">
              <a:solidFill>
                <a:srgbClr val="000000"/>
              </a:solidFill>
            </a:endParaRPr>
          </a:p>
        </p:txBody>
      </p:sp>
      <p:pic>
        <p:nvPicPr>
          <p:cNvPr id="10" name="Picture 9">
            <a:extLst>
              <a:ext uri="{FF2B5EF4-FFF2-40B4-BE49-F238E27FC236}">
                <a16:creationId xmlns:a16="http://schemas.microsoft.com/office/drawing/2014/main" id="{CA855E66-FB3A-DEF7-D60E-796A413B8EC5}"/>
              </a:ext>
            </a:extLst>
          </p:cNvPr>
          <p:cNvPicPr>
            <a:picLocks noChangeAspect="1"/>
          </p:cNvPicPr>
          <p:nvPr/>
        </p:nvPicPr>
        <p:blipFill>
          <a:blip r:embed="rId6"/>
          <a:stretch>
            <a:fillRect/>
          </a:stretch>
        </p:blipFill>
        <p:spPr>
          <a:xfrm>
            <a:off x="3308554" y="31988"/>
            <a:ext cx="3777983" cy="1043637"/>
          </a:xfrm>
          <a:prstGeom prst="rect">
            <a:avLst/>
          </a:prstGeom>
        </p:spPr>
      </p:pic>
      <p:sp>
        <p:nvSpPr>
          <p:cNvPr id="3" name="Speech Bubble: Oval 2">
            <a:extLst>
              <a:ext uri="{FF2B5EF4-FFF2-40B4-BE49-F238E27FC236}">
                <a16:creationId xmlns:a16="http://schemas.microsoft.com/office/drawing/2014/main" id="{5BA11BDF-0E0B-D736-3A2B-5C3049F013F9}"/>
              </a:ext>
            </a:extLst>
          </p:cNvPr>
          <p:cNvSpPr/>
          <p:nvPr/>
        </p:nvSpPr>
        <p:spPr>
          <a:xfrm>
            <a:off x="117865" y="3842310"/>
            <a:ext cx="2772938" cy="2308324"/>
          </a:xfrm>
          <a:prstGeom prst="wedgeEllipseCallout">
            <a:avLst/>
          </a:prstGeom>
          <a:solidFill>
            <a:srgbClr val="9A2A9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Join the BBC during their Hands-On Friday. Click </a:t>
            </a:r>
            <a:r>
              <a:rPr lang="en-GB" b="1" dirty="0">
                <a:hlinkClick r:id="rId7"/>
              </a:rPr>
              <a:t>here</a:t>
            </a:r>
            <a:r>
              <a:rPr lang="en-GB" b="1" dirty="0"/>
              <a:t> to learn how to get an apprenticeship in Construction.</a:t>
            </a:r>
          </a:p>
        </p:txBody>
      </p:sp>
    </p:spTree>
    <p:extLst>
      <p:ext uri="{BB962C8B-B14F-4D97-AF65-F5344CB8AC3E}">
        <p14:creationId xmlns:p14="http://schemas.microsoft.com/office/powerpoint/2010/main" val="489683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447124-6BB6-8F78-92E4-E34CA34B7A5B}"/>
              </a:ext>
            </a:extLst>
          </p:cNvPr>
          <p:cNvSpPr/>
          <p:nvPr/>
        </p:nvSpPr>
        <p:spPr>
          <a:xfrm>
            <a:off x="0" y="-169606"/>
            <a:ext cx="3008671"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37F7D2CB-9E8A-9F67-872C-E240BF0AEC79}"/>
              </a:ext>
            </a:extLst>
          </p:cNvPr>
          <p:cNvSpPr txBox="1"/>
          <p:nvPr/>
        </p:nvSpPr>
        <p:spPr>
          <a:xfrm>
            <a:off x="3142362" y="65969"/>
            <a:ext cx="9227574" cy="1000274"/>
          </a:xfrm>
          <a:prstGeom prst="rect">
            <a:avLst/>
          </a:prstGeom>
          <a:noFill/>
        </p:spPr>
        <p:txBody>
          <a:bodyPr wrap="square" rtlCol="0">
            <a:spAutoFit/>
          </a:bodyPr>
          <a:lstStyle/>
          <a:p>
            <a:r>
              <a:rPr lang="en-GB" sz="4500" b="1" dirty="0">
                <a:latin typeface="Arial Narrow" panose="020B0606020202030204" pitchFamily="34" charset="0"/>
                <a:cs typeface="Aharoni" panose="02010803020104030203" pitchFamily="2" charset="-79"/>
              </a:rPr>
              <a:t>Other activities to get involved in!</a:t>
            </a:r>
          </a:p>
          <a:p>
            <a:pPr algn="ctr"/>
            <a:endParaRPr lang="en-GB" sz="1400" b="1" dirty="0">
              <a:latin typeface="Arial Narrow" panose="020B0606020202030204" pitchFamily="34" charset="0"/>
              <a:cs typeface="Aharoni" panose="02010803020104030203" pitchFamily="2" charset="-79"/>
            </a:endParaRPr>
          </a:p>
        </p:txBody>
      </p:sp>
      <p:sp>
        <p:nvSpPr>
          <p:cNvPr id="6" name="TextBox 5">
            <a:extLst>
              <a:ext uri="{FF2B5EF4-FFF2-40B4-BE49-F238E27FC236}">
                <a16:creationId xmlns:a16="http://schemas.microsoft.com/office/drawing/2014/main" id="{925C103E-F8DF-E4A5-19F8-AF75957AC68F}"/>
              </a:ext>
            </a:extLst>
          </p:cNvPr>
          <p:cNvSpPr txBox="1"/>
          <p:nvPr/>
        </p:nvSpPr>
        <p:spPr>
          <a:xfrm>
            <a:off x="3311371" y="1180730"/>
            <a:ext cx="8531441" cy="5441874"/>
          </a:xfrm>
          <a:prstGeom prst="rect">
            <a:avLst/>
          </a:prstGeom>
          <a:noFill/>
        </p:spPr>
        <p:txBody>
          <a:bodyPr wrap="square" rtlCol="0">
            <a:spAutoFit/>
          </a:bodyPr>
          <a:lstStyle/>
          <a:p>
            <a:pPr>
              <a:lnSpc>
                <a:spcPct val="107000"/>
              </a:lnSpc>
              <a:spcAft>
                <a:spcPts val="800"/>
              </a:spcAft>
            </a:pPr>
            <a:r>
              <a:rPr lang="en-GB" sz="1400" b="1" kern="100" dirty="0">
                <a:solidFill>
                  <a:schemeClr val="accent4"/>
                </a:solidFill>
                <a:effectLst/>
                <a:ea typeface="Calibri" panose="020F0502020204030204" pitchFamily="34" charset="0"/>
                <a:cs typeface="Times New Roman" panose="02020603050405020304" pitchFamily="18" charset="0"/>
              </a:rPr>
              <a:t>Your step-by-step guide to applying for an apprenticeship</a:t>
            </a:r>
            <a:endParaRPr lang="en-GB" sz="1400" kern="100" dirty="0">
              <a:solidFill>
                <a:schemeClr val="accent4"/>
              </a:solidFill>
              <a:effectLst/>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ea typeface="Calibri" panose="020F0502020204030204" pitchFamily="34" charset="0"/>
                <a:cs typeface="Times New Roman" panose="02020603050405020304" pitchFamily="18" charset="0"/>
              </a:rPr>
              <a:t>There are lots of ways to stand out in the application process and ultimately, employers are looking for the candidates who are most passionate and suited to their organisation. This guide will help you to prepare for the application process and be ready to show you are the right person for the role you want. Click </a:t>
            </a:r>
            <a:r>
              <a:rPr lang="en-GB" sz="1400" b="1" u="sng" kern="100" dirty="0">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here</a:t>
            </a:r>
            <a:r>
              <a:rPr lang="en-GB" sz="1400" kern="100" dirty="0">
                <a:effectLst/>
                <a:ea typeface="Calibri" panose="020F0502020204030204" pitchFamily="34" charset="0"/>
                <a:cs typeface="Times New Roman" panose="02020603050405020304" pitchFamily="18" charset="0"/>
              </a:rPr>
              <a:t> to access the resource.</a:t>
            </a:r>
          </a:p>
          <a:p>
            <a:pPr>
              <a:lnSpc>
                <a:spcPct val="107000"/>
              </a:lnSpc>
              <a:spcAft>
                <a:spcPts val="800"/>
              </a:spcAft>
            </a:pPr>
            <a:r>
              <a:rPr lang="en-GB" sz="1400" b="1" kern="100" dirty="0">
                <a:solidFill>
                  <a:schemeClr val="accent4"/>
                </a:solidFill>
                <a:effectLst/>
                <a:ea typeface="Calibri" panose="020F0502020204030204" pitchFamily="34" charset="0"/>
                <a:cs typeface="Calibri" panose="020F0502020204030204" pitchFamily="34" charset="0"/>
              </a:rPr>
              <a:t>Meet real apprentices</a:t>
            </a:r>
            <a:endParaRPr lang="en-GB" sz="1400" kern="100" dirty="0">
              <a:solidFill>
                <a:schemeClr val="accent4"/>
              </a:solidFill>
              <a:effectLst/>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solidFill>
                  <a:srgbClr val="3B3838"/>
                </a:solidFill>
                <a:effectLst/>
                <a:ea typeface="Calibri" panose="020F0502020204030204" pitchFamily="34" charset="0"/>
                <a:cs typeface="Calibri" panose="020F0502020204030204" pitchFamily="34" charset="0"/>
              </a:rPr>
              <a:t>Select 2 or 3 of the video case studies that interests you and meet real apprentices in their workplace. These films will help you build an understanding of day-to-day responsibilities and the range of apprenticeships available. Click </a:t>
            </a:r>
            <a:r>
              <a:rPr lang="en-GB" sz="1400" b="1" u="sng" kern="100" dirty="0">
                <a:effectLst/>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here</a:t>
            </a:r>
            <a:r>
              <a:rPr lang="en-GB" sz="1400" kern="100" dirty="0">
                <a:effectLst/>
                <a:ea typeface="Calibri" panose="020F0502020204030204" pitchFamily="34" charset="0"/>
                <a:cs typeface="Calibri" panose="020F0502020204030204" pitchFamily="34" charset="0"/>
              </a:rPr>
              <a:t> to access the films.</a:t>
            </a:r>
          </a:p>
          <a:p>
            <a:pPr>
              <a:lnSpc>
                <a:spcPct val="107000"/>
              </a:lnSpc>
              <a:spcAft>
                <a:spcPts val="800"/>
              </a:spcAft>
            </a:pPr>
            <a:r>
              <a:rPr lang="en-GB" sz="1400" b="1" kern="100" dirty="0">
                <a:solidFill>
                  <a:schemeClr val="accent4"/>
                </a:solidFill>
                <a:effectLst/>
                <a:ea typeface="Calibri" panose="020F0502020204030204" pitchFamily="34" charset="0"/>
                <a:cs typeface="Calibri" panose="020F0502020204030204" pitchFamily="34" charset="0"/>
              </a:rPr>
              <a:t>Test your knowledge </a:t>
            </a:r>
            <a:endParaRPr lang="en-GB" sz="1400" kern="100" dirty="0">
              <a:solidFill>
                <a:schemeClr val="accent4"/>
              </a:solidFill>
              <a:effectLst/>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ea typeface="Calibri" panose="020F0502020204030204" pitchFamily="34" charset="0"/>
                <a:cs typeface="Calibri" panose="020F0502020204030204" pitchFamily="34" charset="0"/>
              </a:rPr>
              <a:t>Take the quizzes to test your knowledge of apprenticeships. Click </a:t>
            </a:r>
            <a:r>
              <a:rPr lang="en-GB" sz="1400" b="1" u="sng" kern="100" dirty="0">
                <a:effectLst/>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here</a:t>
            </a:r>
            <a:r>
              <a:rPr lang="en-GB" sz="1400" kern="100" dirty="0">
                <a:effectLst/>
                <a:ea typeface="Calibri" panose="020F0502020204030204" pitchFamily="34" charset="0"/>
                <a:cs typeface="Calibri" panose="020F0502020204030204" pitchFamily="34" charset="0"/>
              </a:rPr>
              <a:t> to access the quizzes. Find more quizzes and information at </a:t>
            </a:r>
            <a:r>
              <a:rPr lang="en-GB" sz="1400" kern="100" dirty="0">
                <a:effectLst/>
                <a:ea typeface="Calibri" panose="020F0502020204030204" pitchFamily="34" charset="0"/>
                <a:cs typeface="Calibri" panose="020F0502020204030204" pitchFamily="34" charset="0"/>
                <a:hlinkClick r:id="rId5"/>
              </a:rPr>
              <a:t>BBC National Apprenticeship Week 2026</a:t>
            </a:r>
            <a:endParaRPr lang="en-GB" sz="14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a typeface="Calibri" panose="020F0502020204030204" pitchFamily="34" charset="0"/>
                <a:cs typeface="Times New Roman" panose="02020603050405020304" pitchFamily="18" charset="0"/>
              </a:rPr>
              <a:t>For more information you can also visit the </a:t>
            </a:r>
            <a:r>
              <a:rPr lang="en-GB" sz="1400" kern="100" dirty="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National Apprenticeship Week 2026 website</a:t>
            </a:r>
            <a:endParaRPr lang="en-GB" sz="1400" kern="100" dirty="0">
              <a:ea typeface="Calibri" panose="020F0502020204030204" pitchFamily="34" charset="0"/>
              <a:cs typeface="Times New Roman" panose="02020603050405020304" pitchFamily="18" charset="0"/>
            </a:endParaRPr>
          </a:p>
          <a:p>
            <a:pPr>
              <a:lnSpc>
                <a:spcPct val="107000"/>
              </a:lnSpc>
              <a:spcAft>
                <a:spcPts val="800"/>
              </a:spcAft>
            </a:pPr>
            <a:r>
              <a:rPr lang="en-GB" sz="1400" b="0" i="0" dirty="0">
                <a:effectLst/>
                <a:latin typeface="ReithSans"/>
              </a:rPr>
              <a:t>Explore your next steps. Find out about A-levels, vocational qualifications, apprenticeships and university to see what could be a good fit for you. Click on the following link for more information </a:t>
            </a:r>
            <a:r>
              <a:rPr lang="en-GB" sz="1400" dirty="0">
                <a:latin typeface="ReithSans"/>
                <a:hlinkClick r:id="rId7"/>
              </a:rPr>
              <a:t>BBC Quiz- Apprenticeship, university or work?</a:t>
            </a:r>
            <a:endParaRPr lang="en-GB" sz="1400" b="0" i="0" dirty="0">
              <a:effectLst/>
              <a:latin typeface="ReithSans"/>
            </a:endParaRPr>
          </a:p>
          <a:p>
            <a:pPr>
              <a:lnSpc>
                <a:spcPct val="107000"/>
              </a:lnSpc>
              <a:spcAft>
                <a:spcPts val="800"/>
              </a:spcAft>
            </a:pPr>
            <a:r>
              <a:rPr lang="en-GB" sz="1400" b="1" kern="100" dirty="0">
                <a:effectLst/>
                <a:ea typeface="Calibri" panose="020F0502020204030204" pitchFamily="34" charset="0"/>
                <a:cs typeface="Calibri" panose="020F0502020204030204" pitchFamily="34" charset="0"/>
              </a:rPr>
              <a:t>We encourage you to take advantage of these events. It’s an opportunity to attend live talks and virtual events, meet employers and apprentices, and discover the endless possibilities of apprenticeships</a:t>
            </a:r>
            <a:r>
              <a:rPr lang="en-GB" sz="1400" b="1" kern="100" dirty="0">
                <a:solidFill>
                  <a:srgbClr val="3B3838"/>
                </a:solidFill>
                <a:effectLst/>
                <a:ea typeface="Calibri" panose="020F0502020204030204" pitchFamily="34" charset="0"/>
                <a:cs typeface="Calibri" panose="020F0502020204030204" pitchFamily="34" charset="0"/>
              </a:rPr>
              <a:t>.</a:t>
            </a:r>
            <a:endParaRPr lang="en-GB" sz="1400" kern="100" dirty="0">
              <a:effectLst/>
              <a:ea typeface="Calibri" panose="020F0502020204030204" pitchFamily="34" charset="0"/>
              <a:cs typeface="Times New Roman" panose="02020603050405020304" pitchFamily="18" charset="0"/>
            </a:endParaRPr>
          </a:p>
          <a:p>
            <a:endParaRPr lang="en-GB" dirty="0"/>
          </a:p>
        </p:txBody>
      </p:sp>
      <p:sp>
        <p:nvSpPr>
          <p:cNvPr id="3" name="TextBox 2">
            <a:extLst>
              <a:ext uri="{FF2B5EF4-FFF2-40B4-BE49-F238E27FC236}">
                <a16:creationId xmlns:a16="http://schemas.microsoft.com/office/drawing/2014/main" id="{42A4DFBE-3E5C-AD6E-8289-394E7D7593FC}"/>
              </a:ext>
            </a:extLst>
          </p:cNvPr>
          <p:cNvSpPr txBox="1"/>
          <p:nvPr/>
        </p:nvSpPr>
        <p:spPr>
          <a:xfrm>
            <a:off x="688072" y="577575"/>
            <a:ext cx="1107996" cy="6518788"/>
          </a:xfrm>
          <a:prstGeom prst="rect">
            <a:avLst/>
          </a:prstGeom>
          <a:solidFill>
            <a:schemeClr val="accent4"/>
          </a:solidFill>
        </p:spPr>
        <p:txBody>
          <a:bodyPr vert="vert270" wrap="square" rtlCol="0">
            <a:spAutoFit/>
          </a:bodyPr>
          <a:lstStyle/>
          <a:p>
            <a:pPr algn="ctr"/>
            <a:r>
              <a:rPr lang="en-GB" sz="6000" b="1" i="0" cap="all" dirty="0">
                <a:solidFill>
                  <a:srgbClr val="FFFFFF"/>
                </a:solidFill>
                <a:effectLst/>
                <a:latin typeface="nobel-condensed"/>
              </a:rPr>
              <a:t>#NAW2026</a:t>
            </a:r>
            <a:endParaRPr lang="en-GB" sz="6000" b="1" dirty="0">
              <a:latin typeface="Arial Narrow" panose="020B0606020202030204" pitchFamily="34" charset="0"/>
              <a:cs typeface="Aharoni" panose="02010803020104030203" pitchFamily="2" charset="-79"/>
            </a:endParaRPr>
          </a:p>
        </p:txBody>
      </p:sp>
      <p:pic>
        <p:nvPicPr>
          <p:cNvPr id="8" name="Picture 7">
            <a:extLst>
              <a:ext uri="{FF2B5EF4-FFF2-40B4-BE49-F238E27FC236}">
                <a16:creationId xmlns:a16="http://schemas.microsoft.com/office/drawing/2014/main" id="{8E826FC6-81D0-E77B-EB84-54D42BAF953C}"/>
              </a:ext>
            </a:extLst>
          </p:cNvPr>
          <p:cNvPicPr>
            <a:picLocks noChangeAspect="1"/>
          </p:cNvPicPr>
          <p:nvPr/>
        </p:nvPicPr>
        <p:blipFill>
          <a:blip r:embed="rId8"/>
          <a:stretch>
            <a:fillRect/>
          </a:stretch>
        </p:blipFill>
        <p:spPr>
          <a:xfrm>
            <a:off x="10280073" y="6115504"/>
            <a:ext cx="1911927" cy="742496"/>
          </a:xfrm>
          <a:prstGeom prst="rect">
            <a:avLst/>
          </a:prstGeom>
        </p:spPr>
      </p:pic>
    </p:spTree>
    <p:extLst>
      <p:ext uri="{BB962C8B-B14F-4D97-AF65-F5344CB8AC3E}">
        <p14:creationId xmlns:p14="http://schemas.microsoft.com/office/powerpoint/2010/main" val="103890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447124-6BB6-8F78-92E4-E34CA34B7A5B}"/>
              </a:ext>
            </a:extLst>
          </p:cNvPr>
          <p:cNvSpPr/>
          <p:nvPr/>
        </p:nvSpPr>
        <p:spPr>
          <a:xfrm>
            <a:off x="0" y="4266113"/>
            <a:ext cx="12192000" cy="2610465"/>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Oval 3">
            <a:extLst>
              <a:ext uri="{FF2B5EF4-FFF2-40B4-BE49-F238E27FC236}">
                <a16:creationId xmlns:a16="http://schemas.microsoft.com/office/drawing/2014/main" id="{F520C781-1967-8C77-1512-A1CB302A7312}"/>
              </a:ext>
            </a:extLst>
          </p:cNvPr>
          <p:cNvSpPr/>
          <p:nvPr/>
        </p:nvSpPr>
        <p:spPr>
          <a:xfrm>
            <a:off x="540774" y="3102075"/>
            <a:ext cx="2320413" cy="2290916"/>
          </a:xfrm>
          <a:prstGeom prst="ellipse">
            <a:avLst/>
          </a:prstGeom>
          <a:solidFill>
            <a:schemeClr val="bg1"/>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2591D7FE-8289-0976-C2F1-45808BF6B786}"/>
              </a:ext>
            </a:extLst>
          </p:cNvPr>
          <p:cNvSpPr/>
          <p:nvPr/>
        </p:nvSpPr>
        <p:spPr>
          <a:xfrm>
            <a:off x="3347884" y="3102075"/>
            <a:ext cx="2320413" cy="2290916"/>
          </a:xfrm>
          <a:prstGeom prst="ellipse">
            <a:avLst/>
          </a:prstGeom>
          <a:solidFill>
            <a:schemeClr val="bg1"/>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EACC5F1A-2E2F-7B9E-9735-1B5E32D90498}"/>
              </a:ext>
            </a:extLst>
          </p:cNvPr>
          <p:cNvSpPr/>
          <p:nvPr/>
        </p:nvSpPr>
        <p:spPr>
          <a:xfrm>
            <a:off x="6096000" y="3102075"/>
            <a:ext cx="2320413" cy="2290916"/>
          </a:xfrm>
          <a:prstGeom prst="ellipse">
            <a:avLst/>
          </a:prstGeom>
          <a:solidFill>
            <a:schemeClr val="bg1"/>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38E8642F-8949-C27E-0DCF-424F2A83B54B}"/>
              </a:ext>
            </a:extLst>
          </p:cNvPr>
          <p:cNvSpPr/>
          <p:nvPr/>
        </p:nvSpPr>
        <p:spPr>
          <a:xfrm>
            <a:off x="8954729" y="3102075"/>
            <a:ext cx="2320413" cy="2290916"/>
          </a:xfrm>
          <a:prstGeom prst="ellipse">
            <a:avLst/>
          </a:prstGeom>
          <a:solidFill>
            <a:schemeClr val="bg1"/>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572F18F0-C372-D26A-FF1A-CAE5B5DE6D3B}"/>
              </a:ext>
            </a:extLst>
          </p:cNvPr>
          <p:cNvSpPr txBox="1"/>
          <p:nvPr/>
        </p:nvSpPr>
        <p:spPr>
          <a:xfrm>
            <a:off x="370265" y="450947"/>
            <a:ext cx="9227574" cy="2185214"/>
          </a:xfrm>
          <a:prstGeom prst="rect">
            <a:avLst/>
          </a:prstGeom>
          <a:noFill/>
        </p:spPr>
        <p:txBody>
          <a:bodyPr wrap="square" rtlCol="0">
            <a:spAutoFit/>
          </a:bodyPr>
          <a:lstStyle/>
          <a:p>
            <a:r>
              <a:rPr lang="en-GB" sz="5400" b="1" dirty="0">
                <a:latin typeface="Arial Narrow" panose="020B0606020202030204" pitchFamily="34" charset="0"/>
                <a:cs typeface="Aharoni" panose="02010803020104030203" pitchFamily="2" charset="-79"/>
              </a:rPr>
              <a:t>Find out more about apprenticeships!</a:t>
            </a:r>
          </a:p>
          <a:p>
            <a:pPr algn="ctr"/>
            <a:endParaRPr lang="en-GB" sz="1400" b="1" dirty="0">
              <a:latin typeface="Arial Narrow" panose="020B0606020202030204" pitchFamily="34" charset="0"/>
              <a:cs typeface="Aharoni" panose="02010803020104030203" pitchFamily="2" charset="-79"/>
            </a:endParaRPr>
          </a:p>
          <a:p>
            <a:pPr algn="ctr"/>
            <a:endParaRPr lang="en-GB" sz="1400" b="1" dirty="0">
              <a:latin typeface="Arial Narrow" panose="020B0606020202030204" pitchFamily="34" charset="0"/>
              <a:cs typeface="Aharoni" panose="02010803020104030203" pitchFamily="2" charset="-79"/>
            </a:endParaRPr>
          </a:p>
        </p:txBody>
      </p:sp>
      <p:sp>
        <p:nvSpPr>
          <p:cNvPr id="20" name="TextBox 19">
            <a:extLst>
              <a:ext uri="{FF2B5EF4-FFF2-40B4-BE49-F238E27FC236}">
                <a16:creationId xmlns:a16="http://schemas.microsoft.com/office/drawing/2014/main" id="{D3FE4CC7-1D40-2443-1F44-B7AE5F311DB6}"/>
              </a:ext>
            </a:extLst>
          </p:cNvPr>
          <p:cNvSpPr txBox="1"/>
          <p:nvPr/>
        </p:nvSpPr>
        <p:spPr>
          <a:xfrm>
            <a:off x="631771" y="4001076"/>
            <a:ext cx="2138417" cy="1077218"/>
          </a:xfrm>
          <a:prstGeom prst="rect">
            <a:avLst/>
          </a:prstGeom>
          <a:noFill/>
        </p:spPr>
        <p:txBody>
          <a:bodyPr wrap="square" rtlCol="0">
            <a:spAutoFit/>
          </a:bodyPr>
          <a:lstStyle/>
          <a:p>
            <a:pPr algn="ctr"/>
            <a:endParaRPr lang="en-GB" sz="1600" dirty="0"/>
          </a:p>
          <a:p>
            <a:pPr algn="ctr"/>
            <a:r>
              <a:rPr lang="en-GB" sz="1600" dirty="0">
                <a:hlinkClick r:id="rId2">
                  <a:extLst>
                    <a:ext uri="{A12FA001-AC4F-418D-AE19-62706E023703}">
                      <ahyp:hlinkClr xmlns:ahyp="http://schemas.microsoft.com/office/drawing/2018/hyperlinkcolor" val="tx"/>
                    </a:ext>
                  </a:extLst>
                </a:hlinkClick>
              </a:rPr>
              <a:t>UCAS provides resources to search for apprenticeships</a:t>
            </a:r>
            <a:endParaRPr lang="en-GB" sz="1600" dirty="0"/>
          </a:p>
        </p:txBody>
      </p:sp>
      <p:sp>
        <p:nvSpPr>
          <p:cNvPr id="21" name="TextBox 20">
            <a:extLst>
              <a:ext uri="{FF2B5EF4-FFF2-40B4-BE49-F238E27FC236}">
                <a16:creationId xmlns:a16="http://schemas.microsoft.com/office/drawing/2014/main" id="{CD4CC7F4-3404-893B-874C-AF616AAC8776}"/>
              </a:ext>
            </a:extLst>
          </p:cNvPr>
          <p:cNvSpPr txBox="1"/>
          <p:nvPr/>
        </p:nvSpPr>
        <p:spPr>
          <a:xfrm>
            <a:off x="3685032" y="3773031"/>
            <a:ext cx="1682496" cy="1077218"/>
          </a:xfrm>
          <a:prstGeom prst="rect">
            <a:avLst/>
          </a:prstGeom>
          <a:noFill/>
        </p:spPr>
        <p:txBody>
          <a:bodyPr wrap="square" rtlCol="0">
            <a:spAutoFit/>
          </a:bodyPr>
          <a:lstStyle/>
          <a:p>
            <a:pPr algn="ctr"/>
            <a:endParaRPr lang="en-GB" sz="1600" dirty="0">
              <a:solidFill>
                <a:schemeClr val="accent1"/>
              </a:solidFill>
              <a:hlinkClick r:id="rId3">
                <a:extLst>
                  <a:ext uri="{A12FA001-AC4F-418D-AE19-62706E023703}">
                    <ahyp:hlinkClr xmlns:ahyp="http://schemas.microsoft.com/office/drawing/2018/hyperlinkcolor" val="tx"/>
                  </a:ext>
                </a:extLst>
              </a:hlinkClick>
            </a:endParaRPr>
          </a:p>
          <a:p>
            <a:pPr algn="ctr"/>
            <a:endParaRPr lang="en-GB" sz="1600" dirty="0">
              <a:solidFill>
                <a:schemeClr val="accent1"/>
              </a:solidFill>
              <a:hlinkClick r:id="rId3">
                <a:extLst>
                  <a:ext uri="{A12FA001-AC4F-418D-AE19-62706E023703}">
                    <ahyp:hlinkClr xmlns:ahyp="http://schemas.microsoft.com/office/drawing/2018/hyperlinkcolor" val="tx"/>
                  </a:ext>
                </a:extLst>
              </a:hlinkClick>
            </a:endParaRPr>
          </a:p>
          <a:p>
            <a:pPr algn="ctr"/>
            <a:r>
              <a:rPr lang="en-GB" sz="1600" dirty="0">
                <a:hlinkClick r:id="rId4">
                  <a:extLst>
                    <a:ext uri="{A12FA001-AC4F-418D-AE19-62706E023703}">
                      <ahyp:hlinkClr xmlns:ahyp="http://schemas.microsoft.com/office/drawing/2018/hyperlinkcolor" val="tx"/>
                    </a:ext>
                  </a:extLst>
                </a:hlinkClick>
              </a:rPr>
              <a:t>Free resources and information</a:t>
            </a:r>
            <a:endParaRPr lang="en-GB" sz="1600" dirty="0"/>
          </a:p>
        </p:txBody>
      </p:sp>
      <p:sp>
        <p:nvSpPr>
          <p:cNvPr id="22" name="TextBox 21">
            <a:extLst>
              <a:ext uri="{FF2B5EF4-FFF2-40B4-BE49-F238E27FC236}">
                <a16:creationId xmlns:a16="http://schemas.microsoft.com/office/drawing/2014/main" id="{6D93551E-80B6-41F3-2B2B-FEF46AE55814}"/>
              </a:ext>
            </a:extLst>
          </p:cNvPr>
          <p:cNvSpPr txBox="1"/>
          <p:nvPr/>
        </p:nvSpPr>
        <p:spPr>
          <a:xfrm>
            <a:off x="5887064" y="3831918"/>
            <a:ext cx="2738284" cy="1077218"/>
          </a:xfrm>
          <a:prstGeom prst="rect">
            <a:avLst/>
          </a:prstGeom>
          <a:noFill/>
        </p:spPr>
        <p:txBody>
          <a:bodyPr wrap="square" rtlCol="0">
            <a:spAutoFit/>
          </a:bodyPr>
          <a:lstStyle/>
          <a:p>
            <a:pPr algn="ctr"/>
            <a:br>
              <a:rPr lang="en-GB" sz="1600" dirty="0"/>
            </a:br>
            <a:r>
              <a:rPr lang="en-GB" sz="1600" dirty="0">
                <a:hlinkClick r:id="rId5">
                  <a:extLst>
                    <a:ext uri="{A12FA001-AC4F-418D-AE19-62706E023703}">
                      <ahyp:hlinkClr xmlns:ahyp="http://schemas.microsoft.com/office/drawing/2018/hyperlinkcolor" val="tx"/>
                    </a:ext>
                  </a:extLst>
                </a:hlinkClick>
              </a:rPr>
              <a:t>Dive into the world of apprenticeships </a:t>
            </a:r>
          </a:p>
          <a:p>
            <a:pPr algn="ctr"/>
            <a:r>
              <a:rPr lang="en-GB" sz="1600" dirty="0">
                <a:hlinkClick r:id="rId5">
                  <a:extLst>
                    <a:ext uri="{A12FA001-AC4F-418D-AE19-62706E023703}">
                      <ahyp:hlinkClr xmlns:ahyp="http://schemas.microsoft.com/office/drawing/2018/hyperlinkcolor" val="tx"/>
                    </a:ext>
                  </a:extLst>
                </a:hlinkClick>
              </a:rPr>
              <a:t>at Unifrog</a:t>
            </a:r>
            <a:endParaRPr lang="en-GB" sz="1600" b="1" dirty="0"/>
          </a:p>
        </p:txBody>
      </p:sp>
      <p:sp>
        <p:nvSpPr>
          <p:cNvPr id="23" name="TextBox 22">
            <a:extLst>
              <a:ext uri="{FF2B5EF4-FFF2-40B4-BE49-F238E27FC236}">
                <a16:creationId xmlns:a16="http://schemas.microsoft.com/office/drawing/2014/main" id="{7BBD15D0-89F2-6FF0-399C-4DBF5D0247C0}"/>
              </a:ext>
            </a:extLst>
          </p:cNvPr>
          <p:cNvSpPr txBox="1"/>
          <p:nvPr/>
        </p:nvSpPr>
        <p:spPr>
          <a:xfrm>
            <a:off x="8834284" y="3806341"/>
            <a:ext cx="2738284" cy="1077218"/>
          </a:xfrm>
          <a:prstGeom prst="rect">
            <a:avLst/>
          </a:prstGeom>
          <a:noFill/>
        </p:spPr>
        <p:txBody>
          <a:bodyPr wrap="square" rtlCol="0">
            <a:spAutoFit/>
          </a:bodyPr>
          <a:lstStyle/>
          <a:p>
            <a:pPr algn="ctr"/>
            <a:endParaRPr lang="en-GB" sz="1600" dirty="0">
              <a:solidFill>
                <a:srgbClr val="954F72"/>
              </a:solidFill>
              <a:hlinkClick r:id="rId6">
                <a:extLst>
                  <a:ext uri="{A12FA001-AC4F-418D-AE19-62706E023703}">
                    <ahyp:hlinkClr xmlns:ahyp="http://schemas.microsoft.com/office/drawing/2018/hyperlinkcolor" val="tx"/>
                  </a:ext>
                </a:extLst>
              </a:hlinkClick>
            </a:endParaRPr>
          </a:p>
          <a:p>
            <a:pPr algn="ctr"/>
            <a:r>
              <a:rPr lang="en-GB" sz="1600" dirty="0">
                <a:hlinkClick r:id="rId6">
                  <a:extLst>
                    <a:ext uri="{A12FA001-AC4F-418D-AE19-62706E023703}">
                      <ahyp:hlinkClr xmlns:ahyp="http://schemas.microsoft.com/office/drawing/2018/hyperlinkcolor" val="tx"/>
                    </a:ext>
                  </a:extLst>
                </a:hlinkClick>
              </a:rPr>
              <a:t>Apply for apprenticeship vacancies through</a:t>
            </a:r>
            <a:br>
              <a:rPr lang="en-GB" sz="1600" dirty="0">
                <a:hlinkClick r:id="rId6">
                  <a:extLst>
                    <a:ext uri="{A12FA001-AC4F-418D-AE19-62706E023703}">
                      <ahyp:hlinkClr xmlns:ahyp="http://schemas.microsoft.com/office/drawing/2018/hyperlinkcolor" val="tx"/>
                    </a:ext>
                  </a:extLst>
                </a:hlinkClick>
              </a:rPr>
            </a:br>
            <a:r>
              <a:rPr lang="en-GB" sz="1600" dirty="0">
                <a:hlinkClick r:id="rId6">
                  <a:extLst>
                    <a:ext uri="{A12FA001-AC4F-418D-AE19-62706E023703}">
                      <ahyp:hlinkClr xmlns:ahyp="http://schemas.microsoft.com/office/drawing/2018/hyperlinkcolor" val="tx"/>
                    </a:ext>
                  </a:extLst>
                </a:hlinkClick>
              </a:rPr>
              <a:t>Find an Apprenticeship</a:t>
            </a:r>
            <a:endParaRPr lang="en-GB" sz="1600" dirty="0"/>
          </a:p>
        </p:txBody>
      </p:sp>
      <p:pic>
        <p:nvPicPr>
          <p:cNvPr id="3" name="Picture 2">
            <a:extLst>
              <a:ext uri="{FF2B5EF4-FFF2-40B4-BE49-F238E27FC236}">
                <a16:creationId xmlns:a16="http://schemas.microsoft.com/office/drawing/2014/main" id="{56408297-EC59-2637-EA0E-20C4E6DE48CE}"/>
              </a:ext>
            </a:extLst>
          </p:cNvPr>
          <p:cNvPicPr>
            <a:picLocks noChangeAspect="1"/>
          </p:cNvPicPr>
          <p:nvPr/>
        </p:nvPicPr>
        <p:blipFill>
          <a:blip r:embed="rId7"/>
          <a:stretch>
            <a:fillRect/>
          </a:stretch>
        </p:blipFill>
        <p:spPr>
          <a:xfrm>
            <a:off x="6756683" y="3366004"/>
            <a:ext cx="1160743" cy="596627"/>
          </a:xfrm>
          <a:prstGeom prst="rect">
            <a:avLst/>
          </a:prstGeom>
        </p:spPr>
      </p:pic>
      <p:pic>
        <p:nvPicPr>
          <p:cNvPr id="8" name="Picture 7">
            <a:extLst>
              <a:ext uri="{FF2B5EF4-FFF2-40B4-BE49-F238E27FC236}">
                <a16:creationId xmlns:a16="http://schemas.microsoft.com/office/drawing/2014/main" id="{421387E9-D328-7636-3421-4DB27116048E}"/>
              </a:ext>
            </a:extLst>
          </p:cNvPr>
          <p:cNvPicPr>
            <a:picLocks noChangeAspect="1"/>
          </p:cNvPicPr>
          <p:nvPr/>
        </p:nvPicPr>
        <p:blipFill>
          <a:blip r:embed="rId8"/>
          <a:stretch>
            <a:fillRect/>
          </a:stretch>
        </p:blipFill>
        <p:spPr>
          <a:xfrm>
            <a:off x="9295667" y="3480381"/>
            <a:ext cx="1473933" cy="643924"/>
          </a:xfrm>
          <a:prstGeom prst="rect">
            <a:avLst/>
          </a:prstGeom>
        </p:spPr>
      </p:pic>
      <p:pic>
        <p:nvPicPr>
          <p:cNvPr id="11" name="Picture 10">
            <a:extLst>
              <a:ext uri="{FF2B5EF4-FFF2-40B4-BE49-F238E27FC236}">
                <a16:creationId xmlns:a16="http://schemas.microsoft.com/office/drawing/2014/main" id="{39DBD463-3BA3-09AB-1D81-3BC2080E37B4}"/>
              </a:ext>
            </a:extLst>
          </p:cNvPr>
          <p:cNvPicPr>
            <a:picLocks noChangeAspect="1"/>
          </p:cNvPicPr>
          <p:nvPr/>
        </p:nvPicPr>
        <p:blipFill>
          <a:blip r:embed="rId9"/>
          <a:stretch>
            <a:fillRect/>
          </a:stretch>
        </p:blipFill>
        <p:spPr>
          <a:xfrm>
            <a:off x="3743316" y="3428998"/>
            <a:ext cx="1526967" cy="786609"/>
          </a:xfrm>
          <a:prstGeom prst="rect">
            <a:avLst/>
          </a:prstGeom>
        </p:spPr>
      </p:pic>
      <p:pic>
        <p:nvPicPr>
          <p:cNvPr id="12" name="Picture 11">
            <a:extLst>
              <a:ext uri="{FF2B5EF4-FFF2-40B4-BE49-F238E27FC236}">
                <a16:creationId xmlns:a16="http://schemas.microsoft.com/office/drawing/2014/main" id="{B73F80D0-FE37-B78D-9B33-FB6C499323DF}"/>
              </a:ext>
            </a:extLst>
          </p:cNvPr>
          <p:cNvPicPr>
            <a:picLocks noChangeAspect="1"/>
          </p:cNvPicPr>
          <p:nvPr/>
        </p:nvPicPr>
        <p:blipFill>
          <a:blip r:embed="rId10"/>
          <a:stretch>
            <a:fillRect/>
          </a:stretch>
        </p:blipFill>
        <p:spPr>
          <a:xfrm>
            <a:off x="964544" y="3558328"/>
            <a:ext cx="1363571" cy="584555"/>
          </a:xfrm>
          <a:prstGeom prst="rect">
            <a:avLst/>
          </a:prstGeom>
        </p:spPr>
      </p:pic>
      <p:pic>
        <p:nvPicPr>
          <p:cNvPr id="14" name="Picture 13">
            <a:extLst>
              <a:ext uri="{FF2B5EF4-FFF2-40B4-BE49-F238E27FC236}">
                <a16:creationId xmlns:a16="http://schemas.microsoft.com/office/drawing/2014/main" id="{B35A3A98-08E2-D3CC-98FA-69A3073CAB39}"/>
              </a:ext>
            </a:extLst>
          </p:cNvPr>
          <p:cNvPicPr>
            <a:picLocks noChangeAspect="1"/>
          </p:cNvPicPr>
          <p:nvPr/>
        </p:nvPicPr>
        <p:blipFill>
          <a:blip r:embed="rId11"/>
          <a:stretch>
            <a:fillRect/>
          </a:stretch>
        </p:blipFill>
        <p:spPr>
          <a:xfrm>
            <a:off x="10203426" y="0"/>
            <a:ext cx="1911927" cy="742496"/>
          </a:xfrm>
          <a:prstGeom prst="rect">
            <a:avLst/>
          </a:prstGeom>
        </p:spPr>
      </p:pic>
      <p:pic>
        <p:nvPicPr>
          <p:cNvPr id="7" name="Picture 6">
            <a:hlinkClick r:id="rId12"/>
            <a:extLst>
              <a:ext uri="{FF2B5EF4-FFF2-40B4-BE49-F238E27FC236}">
                <a16:creationId xmlns:a16="http://schemas.microsoft.com/office/drawing/2014/main" id="{6367456E-98C6-DCD4-3C22-6670AA833774}"/>
              </a:ext>
            </a:extLst>
          </p:cNvPr>
          <p:cNvPicPr>
            <a:picLocks noChangeAspect="1"/>
          </p:cNvPicPr>
          <p:nvPr/>
        </p:nvPicPr>
        <p:blipFill>
          <a:blip r:embed="rId13"/>
          <a:stretch>
            <a:fillRect/>
          </a:stretch>
        </p:blipFill>
        <p:spPr>
          <a:xfrm>
            <a:off x="7402897" y="923573"/>
            <a:ext cx="3188903" cy="1395219"/>
          </a:xfrm>
          <a:prstGeom prst="rect">
            <a:avLst/>
          </a:prstGeom>
        </p:spPr>
      </p:pic>
      <p:sp>
        <p:nvSpPr>
          <p:cNvPr id="13" name="TextBox 12">
            <a:extLst>
              <a:ext uri="{FF2B5EF4-FFF2-40B4-BE49-F238E27FC236}">
                <a16:creationId xmlns:a16="http://schemas.microsoft.com/office/drawing/2014/main" id="{C2A2C83D-19AD-360B-D97B-26E2BD749215}"/>
              </a:ext>
            </a:extLst>
          </p:cNvPr>
          <p:cNvSpPr txBox="1"/>
          <p:nvPr/>
        </p:nvSpPr>
        <p:spPr>
          <a:xfrm>
            <a:off x="2067582" y="5990832"/>
            <a:ext cx="7965051" cy="646331"/>
          </a:xfrm>
          <a:prstGeom prst="rect">
            <a:avLst/>
          </a:prstGeom>
          <a:noFill/>
        </p:spPr>
        <p:txBody>
          <a:bodyPr wrap="square" rtlCol="0">
            <a:spAutoFit/>
          </a:bodyPr>
          <a:lstStyle/>
          <a:p>
            <a:pPr algn="ctr"/>
            <a:r>
              <a:rPr lang="en-GB" dirty="0">
                <a:solidFill>
                  <a:schemeClr val="bg1"/>
                </a:solidFill>
                <a:hlinkClick r:id="rId14">
                  <a:extLst>
                    <a:ext uri="{A12FA001-AC4F-418D-AE19-62706E023703}">
                      <ahyp:hlinkClr xmlns:ahyp="http://schemas.microsoft.com/office/drawing/2018/hyperlinkcolor" val="tx"/>
                    </a:ext>
                  </a:extLst>
                </a:hlinkClick>
              </a:rPr>
              <a:t>Don’t forget the Employment and Apprenticeship page on the school website also contains useful information and links on apprenticeships.</a:t>
            </a:r>
            <a:endParaRPr lang="en-GB" dirty="0">
              <a:solidFill>
                <a:schemeClr val="bg1"/>
              </a:solidFill>
            </a:endParaRPr>
          </a:p>
        </p:txBody>
      </p:sp>
      <p:sp>
        <p:nvSpPr>
          <p:cNvPr id="15" name="TextBox 14">
            <a:extLst>
              <a:ext uri="{FF2B5EF4-FFF2-40B4-BE49-F238E27FC236}">
                <a16:creationId xmlns:a16="http://schemas.microsoft.com/office/drawing/2014/main" id="{3F5EC500-2BB6-8058-4790-4E77B910B293}"/>
              </a:ext>
            </a:extLst>
          </p:cNvPr>
          <p:cNvSpPr txBox="1"/>
          <p:nvPr/>
        </p:nvSpPr>
        <p:spPr>
          <a:xfrm>
            <a:off x="9421407" y="1340337"/>
            <a:ext cx="1017993" cy="307777"/>
          </a:xfrm>
          <a:prstGeom prst="rect">
            <a:avLst/>
          </a:prstGeom>
          <a:noFill/>
        </p:spPr>
        <p:txBody>
          <a:bodyPr wrap="square" rtlCol="0">
            <a:spAutoFit/>
          </a:bodyPr>
          <a:lstStyle/>
          <a:p>
            <a:r>
              <a:rPr lang="en-GB" sz="1400" dirty="0">
                <a:solidFill>
                  <a:schemeClr val="bg1"/>
                </a:solidFill>
                <a:hlinkClick r:id="rId15">
                  <a:extLst>
                    <a:ext uri="{A12FA001-AC4F-418D-AE19-62706E023703}">
                      <ahyp:hlinkClr xmlns:ahyp="http://schemas.microsoft.com/office/drawing/2018/hyperlinkcolor" val="tx"/>
                    </a:ext>
                  </a:extLst>
                </a:hlinkClick>
              </a:rPr>
              <a:t>Click here</a:t>
            </a:r>
            <a:endParaRPr lang="en-GB" sz="1400" dirty="0">
              <a:solidFill>
                <a:schemeClr val="bg1"/>
              </a:solidFill>
            </a:endParaRPr>
          </a:p>
        </p:txBody>
      </p:sp>
    </p:spTree>
    <p:extLst>
      <p:ext uri="{BB962C8B-B14F-4D97-AF65-F5344CB8AC3E}">
        <p14:creationId xmlns:p14="http://schemas.microsoft.com/office/powerpoint/2010/main" val="4104052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5" ma:contentTypeDescription="Create a new document." ma:contentTypeScope="" ma:versionID="dc8afdf92f9cb18196f814d42d1de41a">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e68cff4699c7d4570045c1d7a56348a7"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AF5C56-1DEF-41A6-AD75-77404AA858F1}">
  <ds:schemaRefs>
    <ds:schemaRef ds:uri="http://schemas.openxmlformats.org/package/2006/metadata/core-properties"/>
    <ds:schemaRef ds:uri="6c2c260b-7b8b-4528-a165-310b68aa19c0"/>
    <ds:schemaRef ds:uri="http://www.w3.org/XML/1998/namespace"/>
    <ds:schemaRef ds:uri="http://schemas.microsoft.com/office/2006/documentManagement/types"/>
    <ds:schemaRef ds:uri="http://purl.org/dc/dcmitype/"/>
    <ds:schemaRef ds:uri="01cdd075-c344-4c65-8551-ba9dc45e0196"/>
    <ds:schemaRef ds:uri="http://purl.org/dc/terms/"/>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CB474B5D-AF72-4D87-8EC4-7EC711E1698B}">
  <ds:schemaRefs>
    <ds:schemaRef ds:uri="http://schemas.microsoft.com/sharepoint/v3/contenttype/forms"/>
  </ds:schemaRefs>
</ds:datastoreItem>
</file>

<file path=customXml/itemProps3.xml><?xml version="1.0" encoding="utf-8"?>
<ds:datastoreItem xmlns:ds="http://schemas.openxmlformats.org/officeDocument/2006/customXml" ds:itemID="{4DC5955B-A56E-41A9-8014-B343A4DAC851}">
  <ds:schemaRefs>
    <ds:schemaRef ds:uri="01cdd075-c344-4c65-8551-ba9dc45e0196"/>
    <ds:schemaRef ds:uri="6c2c260b-7b8b-4528-a165-310b68aa19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3734</TotalTime>
  <Words>2095</Words>
  <Application>Microsoft Office PowerPoint</Application>
  <PresentationFormat>Widescreen</PresentationFormat>
  <Paragraphs>127</Paragraphs>
  <Slides>10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Arial</vt:lpstr>
      <vt:lpstr>Arial Narrow</vt:lpstr>
      <vt:lpstr>Calibri</vt:lpstr>
      <vt:lpstr>Calibri Light</vt:lpstr>
      <vt:lpstr>nobel</vt:lpstr>
      <vt:lpstr>nobel-condensed</vt:lpstr>
      <vt:lpstr>ReithSans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 Green</dc:creator>
  <cp:lastModifiedBy>Joanna Flynn</cp:lastModifiedBy>
  <cp:revision>110</cp:revision>
  <cp:lastPrinted>2025-02-07T10:56:25Z</cp:lastPrinted>
  <dcterms:created xsi:type="dcterms:W3CDTF">2022-11-21T15:11:18Z</dcterms:created>
  <dcterms:modified xsi:type="dcterms:W3CDTF">2026-02-09T15:39:37Z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MediaServiceImageTags">
    <vt:lpwstr/>
  </property>
</Properties>
</file>